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78" y="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74846-0731-46D7-AFAE-A3B0F954FE4E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3AF51-BEB3-433B-98B7-F0389A4160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54175" y="319088"/>
            <a:ext cx="3709988" cy="2781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sz="4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2680" y="319577"/>
            <a:ext cx="4032799" cy="2780459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sz="4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2680" y="319577"/>
            <a:ext cx="4032799" cy="2780459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sz="4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2680" y="319577"/>
            <a:ext cx="4032799" cy="2780459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sz="4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2680" y="319577"/>
            <a:ext cx="4032799" cy="2780459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sz="4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1860885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</p:spTree>
    <p:extLst>
      <p:ext uri="{BB962C8B-B14F-4D97-AF65-F5344CB8AC3E}">
        <p14:creationId xmlns="" xmlns:p14="http://schemas.microsoft.com/office/powerpoint/2010/main" val="1808830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+ NEW t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8423075" y="288925"/>
            <a:ext cx="432000" cy="179473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00" b="1" dirty="0">
                <a:solidFill>
                  <a:srgbClr val="FFFFFF"/>
                </a:solidFill>
              </a:rPr>
              <a:t>NEW</a:t>
            </a:r>
            <a:endParaRPr lang="en-GB" sz="7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9731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2749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6143105"/>
            <a:ext cx="9144000" cy="71489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endParaRPr lang="en-GB" sz="1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9268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144464" y="142875"/>
            <a:ext cx="8853487" cy="6174798"/>
          </a:xfrm>
          <a:prstGeom prst="rect">
            <a:avLst/>
          </a:prstGeom>
          <a:solidFill>
            <a:srgbClr val="69B8D6"/>
          </a:solidFill>
          <a:ln w="127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spc="-300" dirty="0">
              <a:solidFill>
                <a:srgbClr val="000000"/>
              </a:solidFill>
            </a:endParaRPr>
          </a:p>
        </p:txBody>
      </p:sp>
      <p:pic>
        <p:nvPicPr>
          <p:cNvPr id="4" name="Picture 14" descr="Maersk_Line_Hvid baggrund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t="1755"/>
          <a:stretch/>
        </p:blipFill>
        <p:spPr bwMode="auto">
          <a:xfrm>
            <a:off x="7273925" y="6028266"/>
            <a:ext cx="1870075" cy="829733"/>
          </a:xfrm>
          <a:prstGeom prst="rect">
            <a:avLst/>
          </a:prstGeom>
          <a:noFill/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44464" y="1903611"/>
            <a:ext cx="8853487" cy="1693522"/>
          </a:xfrm>
        </p:spPr>
        <p:txBody>
          <a:bodyPr anchor="b"/>
          <a:lstStyle>
            <a:lvl1pPr marL="0" indent="0" algn="ctr">
              <a:lnSpc>
                <a:spcPct val="80000"/>
              </a:lnSpc>
              <a:buNone/>
              <a:defRPr sz="6000" b="1" spc="-300">
                <a:solidFill>
                  <a:schemeClr val="bg1"/>
                </a:solidFill>
              </a:defRPr>
            </a:lvl1pPr>
            <a:lvl2pPr>
              <a:defRPr sz="6600" b="1" spc="-150">
                <a:solidFill>
                  <a:schemeClr val="bg1"/>
                </a:solidFill>
              </a:defRPr>
            </a:lvl2pPr>
            <a:lvl3pPr>
              <a:defRPr sz="6600" b="1" spc="-150">
                <a:solidFill>
                  <a:schemeClr val="bg1"/>
                </a:solidFill>
              </a:defRPr>
            </a:lvl3pPr>
            <a:lvl4pPr>
              <a:defRPr sz="6600" b="1" spc="-150">
                <a:solidFill>
                  <a:schemeClr val="bg1"/>
                </a:solidFill>
              </a:defRPr>
            </a:lvl4pPr>
            <a:lvl5pPr>
              <a:defRPr sz="6600" b="1" spc="-1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SECTION DIVIDER</a:t>
            </a:r>
            <a:endParaRPr lang="en-GB" dirty="0"/>
          </a:p>
        </p:txBody>
      </p:sp>
      <p:sp>
        <p:nvSpPr>
          <p:cNvPr id="8" name="Footer Placeholder 7"/>
          <p:cNvSpPr txBox="1">
            <a:spLocks/>
          </p:cNvSpPr>
          <p:nvPr userDrawn="1"/>
        </p:nvSpPr>
        <p:spPr>
          <a:xfrm>
            <a:off x="338051" y="6509858"/>
            <a:ext cx="4428000" cy="115158"/>
          </a:xfrm>
          <a:prstGeom prst="rect">
            <a:avLst/>
          </a:prstGeom>
        </p:spPr>
        <p:txBody>
          <a:bodyPr lIns="0" anchor="ctr"/>
          <a:lstStyle>
            <a:defPPr>
              <a:defRPr lang="en-GB"/>
            </a:defPPr>
            <a:lvl1pPr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sz="800" b="1" dirty="0" smtClean="0">
                <a:solidFill>
                  <a:srgbClr val="69B8D6"/>
                </a:solidFill>
              </a:rPr>
              <a:t>P3 Trade Overview  </a:t>
            </a:r>
            <a:r>
              <a:rPr lang="en-US" sz="800" b="1" dirty="0" smtClean="0">
                <a:solidFill>
                  <a:srgbClr val="C3C3C3"/>
                </a:solidFill>
              </a:rPr>
              <a:t>●  </a:t>
            </a:r>
            <a:fld id="{A24E756D-03BB-4DA6-A8D8-4B1837533034}" type="slidenum">
              <a:rPr lang="en-US" sz="800" b="1" smtClean="0">
                <a:solidFill>
                  <a:srgbClr val="69B8D6"/>
                </a:solidFill>
              </a:rPr>
              <a:pPr>
                <a:lnSpc>
                  <a:spcPct val="100000"/>
                </a:lnSpc>
                <a:defRPr/>
              </a:pPr>
              <a:t>‹#›</a:t>
            </a:fld>
            <a:r>
              <a:rPr lang="en-US" sz="800" b="1" dirty="0" smtClean="0">
                <a:solidFill>
                  <a:srgbClr val="69B8D6"/>
                </a:solidFill>
              </a:rPr>
              <a:t> </a:t>
            </a:r>
            <a:endParaRPr lang="en-GB" sz="800" b="1" dirty="0" smtClean="0">
              <a:solidFill>
                <a:srgbClr val="B50030"/>
              </a:solidFill>
            </a:endParaRPr>
          </a:p>
        </p:txBody>
      </p:sp>
      <p:sp>
        <p:nvSpPr>
          <p:cNvPr id="6" name="Title 5"/>
          <p:cNvSpPr txBox="1">
            <a:spLocks/>
          </p:cNvSpPr>
          <p:nvPr userDrawn="1"/>
        </p:nvSpPr>
        <p:spPr bwMode="auto">
          <a:xfrm>
            <a:off x="0" y="3321332"/>
            <a:ext cx="91440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0" tIns="360000" rIns="0" bIns="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spc="-150" dirty="0">
                <a:solidFill>
                  <a:srgbClr val="69B8D6">
                    <a:lumMod val="20000"/>
                    <a:lumOff val="80000"/>
                  </a:srgbClr>
                </a:solidFill>
              </a:rPr>
              <a:t>TENTATIVE SCHEDULES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38050" y="5995014"/>
            <a:ext cx="5946372" cy="1976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GB"/>
            </a:defPPr>
            <a:lvl1pPr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da-DK" sz="600" dirty="0" smtClean="0">
                <a:solidFill>
                  <a:srgbClr val="FFFFFF"/>
                </a:solidFill>
              </a:rPr>
              <a:t>Disclaimer: </a:t>
            </a:r>
            <a:r>
              <a:rPr lang="en-US" sz="600" dirty="0" smtClean="0">
                <a:solidFill>
                  <a:srgbClr val="FFFFFF"/>
                </a:solidFill>
              </a:rPr>
              <a:t>Whether the P3 cooperation agreement will be implemented depends among other things on whether the P3 parties</a:t>
            </a:r>
            <a:br>
              <a:rPr lang="en-US" sz="600" dirty="0" smtClean="0">
                <a:solidFill>
                  <a:srgbClr val="FFFFFF"/>
                </a:solidFill>
              </a:rPr>
            </a:br>
            <a:r>
              <a:rPr lang="en-US" sz="600" dirty="0" smtClean="0">
                <a:solidFill>
                  <a:srgbClr val="FFFFFF"/>
                </a:solidFill>
              </a:rPr>
              <a:t>will receive the regulatory approvals and assurances they deem necessary. Therefore, this material is tentative and subject to change.</a:t>
            </a:r>
            <a:endParaRPr lang="en-US" sz="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10858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144464" y="142875"/>
            <a:ext cx="8853487" cy="6174798"/>
          </a:xfrm>
          <a:prstGeom prst="rect">
            <a:avLst/>
          </a:prstGeom>
          <a:solidFill>
            <a:schemeClr val="accent1"/>
          </a:solidFill>
          <a:ln w="127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 spc="-300" dirty="0">
              <a:solidFill>
                <a:srgbClr val="000000"/>
              </a:solidFill>
            </a:endParaRPr>
          </a:p>
        </p:txBody>
      </p:sp>
      <p:pic>
        <p:nvPicPr>
          <p:cNvPr id="4" name="Picture 14" descr="Maersk_Line_Hvid baggrund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t="1755"/>
          <a:stretch/>
        </p:blipFill>
        <p:spPr bwMode="auto">
          <a:xfrm>
            <a:off x="7273925" y="6028266"/>
            <a:ext cx="1870075" cy="829733"/>
          </a:xfrm>
          <a:prstGeom prst="rect">
            <a:avLst/>
          </a:prstGeom>
          <a:noFill/>
        </p:spPr>
      </p:pic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44464" y="1903611"/>
            <a:ext cx="8853487" cy="1693522"/>
          </a:xfrm>
        </p:spPr>
        <p:txBody>
          <a:bodyPr anchor="b"/>
          <a:lstStyle>
            <a:lvl1pPr marL="0" indent="0" algn="ctr">
              <a:lnSpc>
                <a:spcPct val="80000"/>
              </a:lnSpc>
              <a:buNone/>
              <a:defRPr sz="6000" b="1" spc="-300">
                <a:solidFill>
                  <a:schemeClr val="bg1"/>
                </a:solidFill>
              </a:defRPr>
            </a:lvl1pPr>
            <a:lvl2pPr>
              <a:defRPr sz="6600" b="1" spc="-150">
                <a:solidFill>
                  <a:schemeClr val="bg1"/>
                </a:solidFill>
              </a:defRPr>
            </a:lvl2pPr>
            <a:lvl3pPr>
              <a:defRPr sz="6600" b="1" spc="-150">
                <a:solidFill>
                  <a:schemeClr val="bg1"/>
                </a:solidFill>
              </a:defRPr>
            </a:lvl3pPr>
            <a:lvl4pPr>
              <a:defRPr sz="6600" b="1" spc="-150">
                <a:solidFill>
                  <a:schemeClr val="bg1"/>
                </a:solidFill>
              </a:defRPr>
            </a:lvl4pPr>
            <a:lvl5pPr>
              <a:defRPr sz="6600" b="1" spc="-1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THANK YOU</a:t>
            </a:r>
            <a:endParaRPr lang="en-GB" dirty="0"/>
          </a:p>
        </p:txBody>
      </p:sp>
      <p:sp>
        <p:nvSpPr>
          <p:cNvPr id="8" name="Footer Placeholder 7"/>
          <p:cNvSpPr txBox="1">
            <a:spLocks/>
          </p:cNvSpPr>
          <p:nvPr userDrawn="1"/>
        </p:nvSpPr>
        <p:spPr>
          <a:xfrm>
            <a:off x="338051" y="6509858"/>
            <a:ext cx="4428000" cy="115158"/>
          </a:xfrm>
          <a:prstGeom prst="rect">
            <a:avLst/>
          </a:prstGeom>
        </p:spPr>
        <p:txBody>
          <a:bodyPr lIns="0" anchor="ctr"/>
          <a:lstStyle>
            <a:defPPr>
              <a:defRPr lang="en-GB"/>
            </a:defPPr>
            <a:lvl1pPr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sz="800" b="1" dirty="0" smtClean="0">
                <a:solidFill>
                  <a:srgbClr val="69B8D6"/>
                </a:solidFill>
              </a:rPr>
              <a:t>P3 Trade Overview  </a:t>
            </a:r>
            <a:r>
              <a:rPr lang="en-US" sz="800" b="1" dirty="0" smtClean="0">
                <a:solidFill>
                  <a:srgbClr val="C3C3C3"/>
                </a:solidFill>
              </a:rPr>
              <a:t>●  </a:t>
            </a:r>
            <a:fld id="{A24E756D-03BB-4DA6-A8D8-4B1837533034}" type="slidenum">
              <a:rPr lang="en-US" sz="800" b="1" smtClean="0">
                <a:solidFill>
                  <a:srgbClr val="69B8D6"/>
                </a:solidFill>
              </a:rPr>
              <a:pPr>
                <a:lnSpc>
                  <a:spcPct val="100000"/>
                </a:lnSpc>
                <a:defRPr/>
              </a:pPr>
              <a:t>‹#›</a:t>
            </a:fld>
            <a:r>
              <a:rPr lang="en-US" sz="800" b="1" dirty="0" smtClean="0">
                <a:solidFill>
                  <a:srgbClr val="69B8D6"/>
                </a:solidFill>
              </a:rPr>
              <a:t> </a:t>
            </a:r>
            <a:endParaRPr lang="en-GB" sz="800" b="1" dirty="0" smtClean="0">
              <a:solidFill>
                <a:srgbClr val="B5003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368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44463" y="142875"/>
            <a:ext cx="8853487" cy="147638"/>
          </a:xfrm>
          <a:prstGeom prst="rect">
            <a:avLst/>
          </a:prstGeom>
          <a:solidFill>
            <a:srgbClr val="69B8D6"/>
          </a:solidFill>
          <a:ln w="127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endParaRPr lang="da-DK" sz="1400" b="1">
              <a:solidFill>
                <a:srgbClr val="000000"/>
              </a:solidFill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96864"/>
            <a:ext cx="8512175" cy="84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71588"/>
            <a:ext cx="8512175" cy="459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16000" tIns="0" rIns="216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pic>
        <p:nvPicPr>
          <p:cNvPr id="29710" name="Picture 14" descr="Maersk_Line_Hvid baggrund"/>
          <p:cNvPicPr>
            <a:picLocks noChangeAspect="1" noChangeArrowheads="1"/>
          </p:cNvPicPr>
          <p:nvPr/>
        </p:nvPicPr>
        <p:blipFill rotWithShape="1">
          <a:blip r:embed="rId9" cstate="print"/>
          <a:srcRect t="1755"/>
          <a:stretch/>
        </p:blipFill>
        <p:spPr bwMode="auto">
          <a:xfrm>
            <a:off x="7273925" y="6028266"/>
            <a:ext cx="1870075" cy="829733"/>
          </a:xfrm>
          <a:prstGeom prst="rect">
            <a:avLst/>
          </a:prstGeom>
          <a:noFill/>
        </p:spPr>
      </p:pic>
      <p:sp>
        <p:nvSpPr>
          <p:cNvPr id="11" name="Footer Placeholder 7"/>
          <p:cNvSpPr txBox="1">
            <a:spLocks/>
          </p:cNvSpPr>
          <p:nvPr/>
        </p:nvSpPr>
        <p:spPr>
          <a:xfrm>
            <a:off x="338051" y="6509858"/>
            <a:ext cx="4428000" cy="115158"/>
          </a:xfrm>
          <a:prstGeom prst="rect">
            <a:avLst/>
          </a:prstGeom>
        </p:spPr>
        <p:txBody>
          <a:bodyPr lIns="0" anchor="ctr"/>
          <a:lstStyle>
            <a:defPPr>
              <a:defRPr lang="en-GB"/>
            </a:defPPr>
            <a:lvl1pPr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sz="800" b="1" dirty="0" smtClean="0">
                <a:solidFill>
                  <a:srgbClr val="69B8D6"/>
                </a:solidFill>
              </a:rPr>
              <a:t>P3 Network  </a:t>
            </a:r>
            <a:r>
              <a:rPr lang="en-US" sz="800" b="1" dirty="0" smtClean="0">
                <a:solidFill>
                  <a:srgbClr val="C3C3C3"/>
                </a:solidFill>
              </a:rPr>
              <a:t>●  </a:t>
            </a:r>
            <a:fld id="{A24E756D-03BB-4DA6-A8D8-4B1837533034}" type="slidenum">
              <a:rPr lang="en-US" sz="800" b="1" smtClean="0">
                <a:solidFill>
                  <a:srgbClr val="69B8D6"/>
                </a:solidFill>
              </a:rPr>
              <a:pPr>
                <a:lnSpc>
                  <a:spcPct val="100000"/>
                </a:lnSpc>
                <a:defRPr/>
              </a:pPr>
              <a:t>‹#›</a:t>
            </a:fld>
            <a:r>
              <a:rPr lang="en-US" sz="800" b="1" dirty="0" smtClean="0">
                <a:solidFill>
                  <a:srgbClr val="69B8D6"/>
                </a:solidFill>
              </a:rPr>
              <a:t> </a:t>
            </a:r>
            <a:endParaRPr lang="en-GB" sz="800" b="1" dirty="0" smtClean="0">
              <a:solidFill>
                <a:srgbClr val="B5003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44464" y="142875"/>
            <a:ext cx="8853487" cy="147638"/>
          </a:xfrm>
          <a:prstGeom prst="rect">
            <a:avLst/>
          </a:prstGeom>
          <a:solidFill>
            <a:srgbClr val="69B8D6"/>
          </a:solidFill>
          <a:ln w="127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38051" y="6255523"/>
            <a:ext cx="5466318" cy="1976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GB"/>
            </a:defPPr>
            <a:lvl1pPr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7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da-DK" sz="600" b="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Disclaimer: </a:t>
            </a:r>
            <a:r>
              <a:rPr lang="en-US" sz="600" b="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Whether the P3 cooperation agreement will be implemented depends among other things on whether the P3 parties</a:t>
            </a:r>
            <a:br>
              <a:rPr lang="en-US" sz="600" b="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</a:br>
            <a:r>
              <a:rPr lang="en-US" sz="600" b="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will receive the regulatory approvals and assurances they deem necessary. Therefore, this material is tentative and subject to change.</a:t>
            </a:r>
            <a:endParaRPr lang="en-US" sz="600" b="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144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hdr="0" dt="0"/>
  <p:txStyles>
    <p:titleStyle>
      <a:lvl1pPr marL="0" indent="0" algn="l" rtl="0" fontAlgn="base">
        <a:lnSpc>
          <a:spcPct val="94000"/>
        </a:lnSpc>
        <a:spcBef>
          <a:spcPct val="0"/>
        </a:spcBef>
        <a:spcAft>
          <a:spcPct val="0"/>
        </a:spcAft>
        <a:defRPr sz="2000" b="1" spc="-15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4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fontAlgn="base">
        <a:lnSpc>
          <a:spcPct val="94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fontAlgn="base">
        <a:lnSpc>
          <a:spcPct val="94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fontAlgn="base">
        <a:lnSpc>
          <a:spcPct val="94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lnSpc>
          <a:spcPct val="94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lnSpc>
          <a:spcPct val="94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lnSpc>
          <a:spcPct val="94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lnSpc>
          <a:spcPct val="94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206375" indent="-206375" algn="l" rtl="0" fontAlgn="base">
        <a:lnSpc>
          <a:spcPct val="111000"/>
        </a:lnSpc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 3" pitchFamily="18" charset="2"/>
        <a:buChar char="y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420688" indent="-212725" algn="l" rtl="0" fontAlgn="base">
        <a:lnSpc>
          <a:spcPts val="2600"/>
        </a:lnSpc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 3" pitchFamily="18" charset="2"/>
        <a:buChar char="9"/>
        <a:defRPr>
          <a:solidFill>
            <a:schemeClr val="tx1"/>
          </a:solidFill>
          <a:latin typeface="+mn-lt"/>
        </a:defRPr>
      </a:lvl2pPr>
      <a:lvl3pPr marL="714375" indent="-265113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 3" pitchFamily="18" charset="2"/>
        <a:buChar char=""/>
        <a:defRPr sz="1600">
          <a:solidFill>
            <a:schemeClr val="tx1"/>
          </a:solidFill>
          <a:latin typeface="+mn-lt"/>
        </a:defRPr>
      </a:lvl3pPr>
      <a:lvl4pPr marL="855663" indent="-212725" algn="l" rtl="0" fontAlgn="base">
        <a:lnSpc>
          <a:spcPct val="119000"/>
        </a:lnSpc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pitchFamily="34" charset="0"/>
        <a:buChar char="•"/>
        <a:defRPr sz="1400">
          <a:solidFill>
            <a:schemeClr val="tx1"/>
          </a:solidFill>
          <a:latin typeface="+mn-lt"/>
        </a:defRPr>
      </a:lvl4pPr>
      <a:lvl5pPr marL="1069975" indent="-212725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pitchFamily="34" charset="0"/>
        <a:buChar char="•"/>
        <a:defRPr sz="1200">
          <a:solidFill>
            <a:schemeClr val="tx1"/>
          </a:solidFill>
          <a:latin typeface="+mn-lt"/>
        </a:defRPr>
      </a:lvl5pPr>
      <a:lvl6pPr marL="1527175" indent="-212725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 3" pitchFamily="18" charset="2"/>
        <a:buChar char="y"/>
        <a:defRPr sz="1200">
          <a:solidFill>
            <a:schemeClr val="tx1"/>
          </a:solidFill>
          <a:latin typeface="+mn-lt"/>
        </a:defRPr>
      </a:lvl6pPr>
      <a:lvl7pPr marL="1984375" indent="-212725" algn="l" rtl="0" fontAlgn="base">
        <a:lnSpc>
          <a:spcPct val="1250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441575" indent="-212725" algn="l" rtl="0" fontAlgn="base">
        <a:lnSpc>
          <a:spcPct val="1250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898775" indent="-212725" algn="l" rtl="0" fontAlgn="base">
        <a:lnSpc>
          <a:spcPct val="125000"/>
        </a:lnSpc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b="1" kern="0" spc="-150" dirty="0" smtClean="0">
                <a:solidFill>
                  <a:srgbClr val="69B8D6"/>
                </a:solidFill>
                <a:latin typeface="Verdana"/>
              </a:rPr>
              <a:t>Asia-Mediterranean (AE3) – Westbound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5465579"/>
              </p:ext>
            </p:extLst>
          </p:nvPr>
        </p:nvGraphicFramePr>
        <p:xfrm>
          <a:off x="4678363" y="1143001"/>
          <a:ext cx="4172340" cy="4890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2340"/>
              </a:tblGrid>
              <a:tr h="378685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SERVICE HIGHLIGHTS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4511549"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9B8D6"/>
                        </a:buClr>
                        <a:buSzPct val="80000"/>
                        <a:buFont typeface="Wingdings 3" pitchFamily="18" charset="2"/>
                        <a:buChar char="y"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Service offers unique North China and Korea coverage benefitting customers shipping auto parts, furniture, frozen seafood and electronics</a:t>
                      </a:r>
                    </a:p>
                    <a:p>
                      <a:pPr marL="179388" marR="0" lvl="0" indent="-179388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9B8D6"/>
                        </a:buClr>
                        <a:buSzPct val="80000"/>
                        <a:buFont typeface="Wingdings 3" pitchFamily="18" charset="2"/>
                        <a:buChar char="y"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Excellent transit times from East China, South China and South East Asia to Turkey and Black Sea</a:t>
                      </a:r>
                    </a:p>
                    <a:p>
                      <a:pPr marL="179388" marR="0" lvl="0" indent="-179388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9B8D6"/>
                        </a:buClr>
                        <a:buSzPct val="80000"/>
                        <a:buFont typeface="Wingdings 3" pitchFamily="18" charset="2"/>
                        <a:buChar char="y"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One of two direct services into Ambarli</a:t>
                      </a:r>
                    </a:p>
                    <a:p>
                      <a:pPr marL="179388" marR="0" lvl="0" indent="-179388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9B8D6"/>
                        </a:buClr>
                        <a:buSzPct val="80000"/>
                        <a:buFont typeface="Wingdings 3" pitchFamily="18" charset="2"/>
                        <a:buChar char="y"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Reliable connection from the Far East into Novorossiysk, Russia via Ambarli</a:t>
                      </a:r>
                    </a:p>
                    <a:p>
                      <a:pPr marL="179388" marR="0" lvl="0" indent="-179388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9B8D6"/>
                        </a:buClr>
                        <a:buSzPct val="80000"/>
                        <a:buFont typeface="Wingdings 3" pitchFamily="18" charset="2"/>
                        <a:buChar char="y"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Provides flexibility and unique advantage to customers with 2 port calls into Ukraine on the AE3 service</a:t>
                      </a:r>
                    </a:p>
                  </a:txBody>
                  <a:tcPr marL="216000" marR="216000" marT="180000" marB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196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5393126"/>
              </p:ext>
            </p:extLst>
          </p:nvPr>
        </p:nvGraphicFramePr>
        <p:xfrm>
          <a:off x="342900" y="3856038"/>
          <a:ext cx="4213226" cy="2027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181"/>
                <a:gridCol w="627809"/>
                <a:gridCol w="774510"/>
                <a:gridCol w="609600"/>
                <a:gridCol w="609600"/>
                <a:gridCol w="517526"/>
              </a:tblGrid>
              <a:tr h="171750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TRANSIT TIME MATRIX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72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dirty="0" smtClean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7175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DEPARTS</a:t>
                      </a:r>
                      <a:endParaRPr lang="en-US" sz="700" b="1" dirty="0" smtClean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 smtClean="0">
                          <a:solidFill>
                            <a:schemeClr val="bg1"/>
                          </a:solidFill>
                        </a:rPr>
                        <a:t>ARRIVES</a:t>
                      </a:r>
                    </a:p>
                  </a:txBody>
                  <a:tcPr marT="72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7200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7200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7200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72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18785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dirty="0" smtClean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Izmit</a:t>
                      </a: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6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Korfezi</a:t>
                      </a:r>
                      <a:endPara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Ambarli</a:t>
                      </a: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Port, Istanbul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Constanta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Odessa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Ilyichevsk</a:t>
                      </a:r>
                      <a:endPara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6901">
                <a:tc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Busan,</a:t>
                      </a:r>
                      <a:r>
                        <a:rPr lang="en-US" sz="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South Korea</a:t>
                      </a:r>
                      <a:endParaRPr lang="en-US" sz="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30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32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34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6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Qingdao, </a:t>
                      </a:r>
                      <a:r>
                        <a:rPr lang="en-US" sz="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28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30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32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146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Shanghai,</a:t>
                      </a:r>
                      <a:r>
                        <a:rPr lang="en-US" sz="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  <a:endParaRPr lang="en-US" sz="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25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28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31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6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Ningbo, </a:t>
                      </a:r>
                      <a:r>
                        <a:rPr lang="en-US" sz="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24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25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27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30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146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Yantian, </a:t>
                      </a:r>
                      <a:r>
                        <a:rPr lang="en-US" sz="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21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23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25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27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6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Chiwan, </a:t>
                      </a:r>
                      <a:r>
                        <a:rPr lang="en-US" sz="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22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24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146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Singapore, </a:t>
                      </a:r>
                      <a:r>
                        <a:rPr 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Singapore</a:t>
                      </a:r>
                      <a:endParaRPr lang="en-US" sz="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16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22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6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Port</a:t>
                      </a:r>
                      <a:r>
                        <a:rPr lang="en-US" sz="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 Klang, </a:t>
                      </a:r>
                      <a:r>
                        <a:rPr lang="en-US" sz="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Malaysia</a:t>
                      </a:r>
                      <a:endParaRPr lang="en-US" sz="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15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16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21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8194" name="Picture 2" descr="C:\Documents and Settings\rar050\Desktop\Changes\new set\Asia---Europe-(AE3)---Westbound_map.gif"/>
          <p:cNvPicPr>
            <a:picLocks noChangeAspect="1" noChangeArrowheads="1"/>
          </p:cNvPicPr>
          <p:nvPr/>
        </p:nvPicPr>
        <p:blipFill>
          <a:blip r:embed="rId3" cstate="print"/>
          <a:srcRect b="1705"/>
          <a:stretch>
            <a:fillRect/>
          </a:stretch>
        </p:blipFill>
        <p:spPr bwMode="auto">
          <a:xfrm>
            <a:off x="361383" y="1150746"/>
            <a:ext cx="4194742" cy="25719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89501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Asia-Mediterranean (AE11) – Westbound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99334616"/>
              </p:ext>
            </p:extLst>
          </p:nvPr>
        </p:nvGraphicFramePr>
        <p:xfrm>
          <a:off x="4678363" y="1143002"/>
          <a:ext cx="4172339" cy="5104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2339"/>
              </a:tblGrid>
              <a:tr h="38078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SERVICE HIGHLIGHTS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2273742">
                <a:tc>
                  <a:txBody>
                    <a:bodyPr/>
                    <a:lstStyle/>
                    <a:p>
                      <a:pPr marL="179388" indent="-179388">
                        <a:lnSpc>
                          <a:spcPct val="150000"/>
                        </a:lnSpc>
                        <a:buClr>
                          <a:schemeClr val="tx2"/>
                        </a:buClr>
                        <a:buSzPct val="80000"/>
                        <a:buFont typeface="Wingdings 3" pitchFamily="18" charset="2"/>
                        <a:buChar char="y"/>
                      </a:pPr>
                      <a:r>
                        <a:rPr kumimoji="0" lang="da-DK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Offers unique North China to West Mediterranean coverage on the largest vessel type ever deployed in Mediterranean</a:t>
                      </a:r>
                    </a:p>
                    <a:p>
                      <a:pPr marL="179388" indent="-179388">
                        <a:lnSpc>
                          <a:spcPct val="150000"/>
                        </a:lnSpc>
                        <a:buClr>
                          <a:schemeClr val="tx2"/>
                        </a:buClr>
                        <a:buSzPct val="80000"/>
                        <a:buFont typeface="Wingdings 3" pitchFamily="18" charset="2"/>
                        <a:buChar char="y"/>
                      </a:pPr>
                      <a:r>
                        <a:rPr kumimoji="0" lang="da-DK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Excellent transit times from the South China ports of Nansha, Chiwan, Yantian into Spain</a:t>
                      </a:r>
                    </a:p>
                    <a:p>
                      <a:pPr marL="179388" indent="-179388">
                        <a:lnSpc>
                          <a:spcPct val="150000"/>
                        </a:lnSpc>
                        <a:buClr>
                          <a:schemeClr val="tx2"/>
                        </a:buClr>
                        <a:buSzPct val="80000"/>
                        <a:buFont typeface="Wingdings 3" pitchFamily="18" charset="2"/>
                        <a:buChar char="y"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Market’s fastest transit times from South China to Valencia</a:t>
                      </a:r>
                      <a:b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and Algeciras via a dedicated call on the US East Coast service </a:t>
                      </a: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(TP13)</a:t>
                      </a:r>
                    </a:p>
                    <a:p>
                      <a:pPr marL="179388" indent="-179388">
                        <a:lnSpc>
                          <a:spcPct val="150000"/>
                        </a:lnSpc>
                        <a:buClr>
                          <a:schemeClr val="tx2"/>
                        </a:buClr>
                        <a:buSzPct val="80000"/>
                        <a:buFont typeface="Wingdings 3" pitchFamily="18" charset="2"/>
                        <a:buChar char="y"/>
                      </a:pPr>
                      <a:r>
                        <a:rPr kumimoji="0" lang="da-DK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Continues to service the Italy and Spain market with two separate dedicated services (AE11 and AE20) </a:t>
                      </a:r>
                    </a:p>
                    <a:p>
                      <a:pPr marL="179388" indent="-179388">
                        <a:lnSpc>
                          <a:spcPct val="150000"/>
                        </a:lnSpc>
                        <a:buClr>
                          <a:schemeClr val="tx2"/>
                        </a:buClr>
                        <a:buSzPct val="80000"/>
                        <a:buFont typeface="Wingdings 3" pitchFamily="18" charset="2"/>
                        <a:buChar char="y"/>
                      </a:pPr>
                      <a:r>
                        <a:rPr kumimoji="0" lang="da-DK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Unique double call (twice a week) into Fos Sur Mer (France) from a wide range of origin ports</a:t>
                      </a:r>
                    </a:p>
                    <a:p>
                      <a:pPr marL="179388" indent="-179388">
                        <a:lnSpc>
                          <a:spcPct val="150000"/>
                        </a:lnSpc>
                        <a:buClr>
                          <a:schemeClr val="tx2"/>
                        </a:buClr>
                        <a:buSzPct val="80000"/>
                        <a:buFont typeface="Wingdings 3" pitchFamily="18" charset="2"/>
                        <a:buChar char="y"/>
                      </a:pPr>
                      <a:r>
                        <a:rPr kumimoji="0" lang="da-DK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Competitive product into South Italy via Gioia Tauro</a:t>
                      </a:r>
                    </a:p>
                  </a:txBody>
                  <a:tcPr marL="216000" marR="216000" marT="180000" marB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>
                        <a:alpha val="50196"/>
                      </a:schemeClr>
                    </a:solidFill>
                  </a:tcPr>
                </a:tc>
              </a:tr>
              <a:tr h="2240967">
                <a:tc>
                  <a:txBody>
                    <a:bodyPr/>
                    <a:lstStyle/>
                    <a:p>
                      <a:pPr marL="179388" indent="-179388">
                        <a:lnSpc>
                          <a:spcPct val="150000"/>
                        </a:lnSpc>
                        <a:buClr>
                          <a:schemeClr val="tx2"/>
                        </a:buClr>
                        <a:buSzPct val="80000"/>
                        <a:buFont typeface="Wingdings 3" pitchFamily="18" charset="2"/>
                        <a:buChar char="y"/>
                      </a:pPr>
                      <a:endParaRPr kumimoji="0" lang="da-DK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marR="216000" marT="180000" marB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196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075" name="Picture 3" descr="C:\Rajiv\P3 Network\Proformas\Final Schedules\Asia-Europe\NEW\Asia---Europe-(AE11)---Westbound-(map).gif"/>
          <p:cNvPicPr>
            <a:picLocks noChangeAspect="1" noChangeArrowheads="1"/>
          </p:cNvPicPr>
          <p:nvPr/>
        </p:nvPicPr>
        <p:blipFill>
          <a:blip r:embed="rId3" cstate="print"/>
          <a:srcRect b="4161"/>
          <a:stretch>
            <a:fillRect/>
          </a:stretch>
        </p:blipFill>
        <p:spPr bwMode="auto">
          <a:xfrm>
            <a:off x="343715" y="1121939"/>
            <a:ext cx="4212409" cy="26007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5393126"/>
              </p:ext>
            </p:extLst>
          </p:nvPr>
        </p:nvGraphicFramePr>
        <p:xfrm>
          <a:off x="350838" y="3856039"/>
          <a:ext cx="4205288" cy="2163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424"/>
                <a:gridCol w="719716"/>
                <a:gridCol w="719716"/>
                <a:gridCol w="719716"/>
                <a:gridCol w="719716"/>
              </a:tblGrid>
              <a:tr h="238273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TRANSIT TIME MATRIX</a:t>
                      </a:r>
                    </a:p>
                  </a:txBody>
                  <a:tcPr marL="91999" marR="91999" marT="46000" marB="4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72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827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DEPARTS</a:t>
                      </a:r>
                      <a:endParaRPr lang="en-US" sz="700" b="1" dirty="0" smtClean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 marL="91999" marR="91999" marT="46000" marB="4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 smtClean="0">
                          <a:solidFill>
                            <a:schemeClr val="bg1"/>
                          </a:solidFill>
                        </a:rPr>
                        <a:t>ARRIVES</a:t>
                      </a:r>
                    </a:p>
                  </a:txBody>
                  <a:tcPr marL="91999" marR="91999" marT="7244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7200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7200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7200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6061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dirty="0" smtClean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Gioia</a:t>
                      </a: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6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Tauro</a:t>
                      </a:r>
                      <a:endPara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Valencia</a:t>
                      </a:r>
                    </a:p>
                  </a:txBody>
                  <a:tcPr marL="0" marR="0" marT="18288" marB="1828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Barcelona</a:t>
                      </a:r>
                    </a:p>
                  </a:txBody>
                  <a:tcPr marL="0" marR="0" marT="18288" marB="1828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Fos</a:t>
                      </a:r>
                      <a:r>
                        <a:rPr lang="en-US" sz="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600" b="1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</a:t>
                      </a:r>
                      <a:r>
                        <a:rPr lang="en-US" sz="6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ur</a:t>
                      </a:r>
                      <a:r>
                        <a:rPr lang="en-US" sz="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600" b="1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</a:t>
                      </a:r>
                      <a:r>
                        <a:rPr lang="en-US" sz="6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er</a:t>
                      </a:r>
                      <a:endPara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18288" marB="1828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03801">
                <a:tc>
                  <a:txBody>
                    <a:bodyPr/>
                    <a:lstStyle/>
                    <a:p>
                      <a:r>
                        <a:rPr lang="en-US" sz="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Qingdao, </a:t>
                      </a:r>
                      <a:r>
                        <a:rPr 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China</a:t>
                      </a:r>
                      <a:endParaRPr lang="en-US" sz="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999" marR="91999" marT="46000" marB="46000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28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31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33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35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3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Shanghai, </a:t>
                      </a:r>
                      <a:r>
                        <a:rPr 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China</a:t>
                      </a:r>
                    </a:p>
                  </a:txBody>
                  <a:tcPr marL="91999" marR="91999" marT="46000" marB="46000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26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29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31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33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203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Ningbo, </a:t>
                      </a:r>
                      <a:r>
                        <a:rPr 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China</a:t>
                      </a:r>
                    </a:p>
                  </a:txBody>
                  <a:tcPr marL="91999" marR="91999" marT="46000" marB="46000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25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28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30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32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3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Nansha,</a:t>
                      </a:r>
                      <a:r>
                        <a:rPr lang="en-US" sz="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  <a:endParaRPr lang="en-US" sz="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91999" marR="91999" marT="46000" marB="46000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22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25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27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29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203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Chiwan,</a:t>
                      </a:r>
                      <a:r>
                        <a:rPr lang="en-US" sz="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 China</a:t>
                      </a:r>
                      <a:endParaRPr lang="en-US" sz="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91999" marR="91999" marT="46000" marB="46000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21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24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26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28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3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Yantian, </a:t>
                      </a:r>
                      <a:r>
                        <a:rPr lang="en-US" sz="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  <a:endParaRPr lang="en-US" sz="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91999" marR="91999" marT="46000" marB="46000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20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22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25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27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2038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Singapore,</a:t>
                      </a:r>
                      <a:r>
                        <a:rPr lang="en-US" sz="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Singapore</a:t>
                      </a:r>
                      <a:endParaRPr lang="en-US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91999" marR="91999" marT="46000" marB="46000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22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83777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Asia-Mediterranean (AE12) – Westbound</a:t>
            </a:r>
            <a:endParaRPr lang="en-GB" dirty="0"/>
          </a:p>
        </p:txBody>
      </p:sp>
      <p:pic>
        <p:nvPicPr>
          <p:cNvPr id="7" name="Picture 8" descr="C:\Rajiv\P3 Network\Asia-Europe\FEA-MED\500%\Asia---Europe-(AE12)---Westbound-(map).gif"/>
          <p:cNvPicPr>
            <a:picLocks noChangeAspect="1" noChangeArrowheads="1"/>
          </p:cNvPicPr>
          <p:nvPr/>
        </p:nvPicPr>
        <p:blipFill>
          <a:blip r:embed="rId3" cstate="print"/>
          <a:srcRect b="4525"/>
          <a:stretch>
            <a:fillRect/>
          </a:stretch>
        </p:blipFill>
        <p:spPr bwMode="auto">
          <a:xfrm>
            <a:off x="345896" y="1122312"/>
            <a:ext cx="4210229" cy="2600376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5465579"/>
              </p:ext>
            </p:extLst>
          </p:nvPr>
        </p:nvGraphicFramePr>
        <p:xfrm>
          <a:off x="4678363" y="1143000"/>
          <a:ext cx="4172340" cy="4870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2340"/>
              </a:tblGrid>
              <a:tr h="37718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SERVICE HIGHLIGHTS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4493662">
                <a:tc>
                  <a:txBody>
                    <a:bodyPr/>
                    <a:lstStyle/>
                    <a:p>
                      <a:pPr marL="179388" marR="0" lvl="0" indent="-179388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9B8D6"/>
                        </a:buClr>
                        <a:buSzPct val="80000"/>
                        <a:buFont typeface="Wingdings 3" pitchFamily="18" charset="2"/>
                        <a:buChar char="y"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Service offers the best Korea and East and South China to the Adriatic coverage benefitting customers shipping auto and electronics</a:t>
                      </a:r>
                    </a:p>
                    <a:p>
                      <a:pPr marL="179388" marR="0" lvl="0" indent="-179388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9B8D6"/>
                        </a:buClr>
                        <a:buSzPct val="80000"/>
                        <a:buFont typeface="Wingdings 3" pitchFamily="18" charset="2"/>
                        <a:buChar char="y"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Provides a gateway to Central &amp; Eastern Europe via Adriatic</a:t>
                      </a:r>
                    </a:p>
                    <a:p>
                      <a:pPr marL="179388" marR="0" lvl="0" indent="-179388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9B8D6"/>
                        </a:buClr>
                        <a:buSzPct val="80000"/>
                        <a:buFont typeface="Wingdings 3" pitchFamily="18" charset="2"/>
                        <a:buChar char="y"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Excellent transit times from Busan, Shanghai, Ningbo &amp; Hong Kong to </a:t>
                      </a:r>
                      <a:r>
                        <a:rPr kumimoji="0" lang="en-US" sz="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Koper</a:t>
                      </a:r>
                      <a:endParaRPr kumimoji="0" lang="en-US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marR="216000" marT="180000" marB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196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5393126"/>
              </p:ext>
            </p:extLst>
          </p:nvPr>
        </p:nvGraphicFramePr>
        <p:xfrm>
          <a:off x="350838" y="3856038"/>
          <a:ext cx="4205289" cy="2086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473"/>
                <a:gridCol w="721954"/>
                <a:gridCol w="721954"/>
                <a:gridCol w="721954"/>
                <a:gridCol w="721954"/>
              </a:tblGrid>
              <a:tr h="229712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TRANSIT TIME MATRIX</a:t>
                      </a:r>
                    </a:p>
                  </a:txBody>
                  <a:tcPr marL="91999" marR="91999" marT="46000" marB="4600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72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71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DEPARTS</a:t>
                      </a:r>
                      <a:endParaRPr lang="en-US" sz="700" b="1" dirty="0" smtClean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 marL="91999" marR="91999" marT="46000" marB="4600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 smtClean="0">
                          <a:solidFill>
                            <a:schemeClr val="bg1"/>
                          </a:solidFill>
                        </a:rPr>
                        <a:t>ARRIVES</a:t>
                      </a:r>
                    </a:p>
                  </a:txBody>
                  <a:tcPr marL="91999" marR="91999" marT="7244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7200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7200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7200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5124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dirty="0" smtClean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Port Said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Koper</a:t>
                      </a: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Trieste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Rijeka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6479">
                <a:tc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Busan, </a:t>
                      </a:r>
                      <a:r>
                        <a:rPr 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South</a:t>
                      </a:r>
                      <a:r>
                        <a:rPr 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 Korea</a:t>
                      </a:r>
                      <a:endParaRPr 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91999" marR="91999" marT="46000" marB="46000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31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33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64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Ningbo, </a:t>
                      </a:r>
                      <a:r>
                        <a:rPr lang="en-US" sz="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</a:p>
                  </a:txBody>
                  <a:tcPr marL="91999" marR="91999" marT="46000" marB="46000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28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31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1964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Shanghai, </a:t>
                      </a:r>
                      <a:r>
                        <a:rPr lang="en-US" sz="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</a:p>
                  </a:txBody>
                  <a:tcPr marL="91999" marR="91999" marT="46000" marB="46000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25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27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30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64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Hong</a:t>
                      </a:r>
                      <a:r>
                        <a:rPr lang="en-US" sz="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 Kong, </a:t>
                      </a:r>
                      <a:r>
                        <a:rPr lang="en-US" sz="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Hong Kong</a:t>
                      </a:r>
                      <a:endParaRPr lang="en-US" sz="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91999" marR="91999" marT="46000" marB="46000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23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25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27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1964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Chiwan, </a:t>
                      </a:r>
                      <a:r>
                        <a:rPr lang="en-US" sz="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</a:p>
                  </a:txBody>
                  <a:tcPr marL="91999" marR="91999" marT="46000" marB="46000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22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24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1964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Yantian, </a:t>
                      </a:r>
                      <a:r>
                        <a:rPr lang="en-US" sz="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</a:p>
                  </a:txBody>
                  <a:tcPr marL="91999" marR="91999" marT="46000" marB="46000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21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23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1964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Singapore, </a:t>
                      </a:r>
                      <a:r>
                        <a:rPr 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Singapore</a:t>
                      </a:r>
                      <a:endParaRPr lang="en-US" sz="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91999" marR="91999" marT="46000" marB="46000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16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21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8463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Asia-Mediterranean (AE15) – Westbound</a:t>
            </a:r>
            <a:endParaRPr lang="en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5465579"/>
              </p:ext>
            </p:extLst>
          </p:nvPr>
        </p:nvGraphicFramePr>
        <p:xfrm>
          <a:off x="4678363" y="1143001"/>
          <a:ext cx="4172339" cy="487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2339"/>
              </a:tblGrid>
              <a:tr h="378501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SERVICE HIGHLIGHTS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4498299">
                <a:tc>
                  <a:txBody>
                    <a:bodyPr/>
                    <a:lstStyle/>
                    <a:p>
                      <a:pPr marL="179388" indent="-179388">
                        <a:lnSpc>
                          <a:spcPct val="150000"/>
                        </a:lnSpc>
                        <a:buClr>
                          <a:schemeClr val="tx2"/>
                        </a:buClr>
                        <a:buSzPct val="80000"/>
                        <a:buFont typeface="Wingdings 3" pitchFamily="18" charset="2"/>
                        <a:buChar char="y"/>
                      </a:pPr>
                      <a:r>
                        <a:rPr kumimoji="0" lang="da-DK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Offers North China and Korea coverage with a call in Xiamen benefitting customers shipping auto parts, furniture, frozen seafood and electronics</a:t>
                      </a:r>
                    </a:p>
                    <a:p>
                      <a:pPr marL="179388" indent="-179388">
                        <a:lnSpc>
                          <a:spcPct val="150000"/>
                        </a:lnSpc>
                        <a:buClr>
                          <a:schemeClr val="tx2"/>
                        </a:buClr>
                        <a:buSzPct val="80000"/>
                        <a:buFont typeface="Wingdings 3" pitchFamily="18" charset="2"/>
                        <a:buChar char="y"/>
                      </a:pPr>
                      <a:r>
                        <a:rPr kumimoji="0" lang="da-DK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Excellent transit times from East China, South China and South East Asia to Ambarli, Port Said and Beirut</a:t>
                      </a:r>
                    </a:p>
                    <a:p>
                      <a:pPr marL="179388" marR="0" lvl="0" indent="-179388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80000"/>
                        <a:buFont typeface="Wingdings 3" pitchFamily="18" charset="2"/>
                        <a:buChar char="y"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Additional AE15 service on the trade ensures 2 weekly services into the East Mediterranean market</a:t>
                      </a:r>
                    </a:p>
                    <a:p>
                      <a:pPr marL="179388" indent="-179388">
                        <a:lnSpc>
                          <a:spcPct val="150000"/>
                        </a:lnSpc>
                        <a:buClr>
                          <a:schemeClr val="tx2"/>
                        </a:buClr>
                        <a:buSzPct val="80000"/>
                        <a:buFont typeface="Wingdings 3" pitchFamily="18" charset="2"/>
                        <a:buChar char="y"/>
                      </a:pPr>
                      <a:r>
                        <a:rPr kumimoji="0" lang="da-DK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One of two direct services into Ambarli</a:t>
                      </a:r>
                    </a:p>
                    <a:p>
                      <a:pPr marL="179388" indent="-179388">
                        <a:lnSpc>
                          <a:spcPct val="150000"/>
                        </a:lnSpc>
                        <a:buClr>
                          <a:schemeClr val="tx2"/>
                        </a:buClr>
                        <a:buSzPct val="80000"/>
                        <a:buFont typeface="Wingdings 3" pitchFamily="18" charset="2"/>
                        <a:buChar char="y"/>
                      </a:pPr>
                      <a:r>
                        <a:rPr kumimoji="0" 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Reliable connection from the Far East into Novorossiysk, Russia via </a:t>
                      </a:r>
                      <a:r>
                        <a:rPr kumimoji="0" lang="en-US" sz="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Ambarli</a:t>
                      </a:r>
                      <a:endParaRPr kumimoji="0" lang="en-US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16000" marR="216000" marT="180000" marB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196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123" name="Picture 3" descr="C:\Rajiv\P3 Network\Proformas\Final Schedules\Asia-Europe\NEW\Asia---Europe-(AE15)---Westbound-(map).gif"/>
          <p:cNvPicPr>
            <a:picLocks noChangeAspect="1" noChangeArrowheads="1"/>
          </p:cNvPicPr>
          <p:nvPr/>
        </p:nvPicPr>
        <p:blipFill>
          <a:blip r:embed="rId3" cstate="print"/>
          <a:srcRect b="3630"/>
          <a:stretch>
            <a:fillRect/>
          </a:stretch>
        </p:blipFill>
        <p:spPr bwMode="auto">
          <a:xfrm>
            <a:off x="342899" y="1124098"/>
            <a:ext cx="4213226" cy="2598589"/>
          </a:xfrm>
          <a:prstGeom prst="rect">
            <a:avLst/>
          </a:prstGeom>
          <a:noFill/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5393126"/>
              </p:ext>
            </p:extLst>
          </p:nvPr>
        </p:nvGraphicFramePr>
        <p:xfrm>
          <a:off x="342900" y="3856038"/>
          <a:ext cx="4213225" cy="2089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00"/>
                <a:gridCol w="621665"/>
                <a:gridCol w="541655"/>
                <a:gridCol w="701675"/>
                <a:gridCol w="725805"/>
                <a:gridCol w="517525"/>
              </a:tblGrid>
              <a:tr h="202425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TRANSIT TIME MATRIX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72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dirty="0" smtClean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02425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DEPARTS</a:t>
                      </a:r>
                      <a:endParaRPr lang="en-US" sz="700" b="1" dirty="0" smtClean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 smtClean="0">
                          <a:solidFill>
                            <a:schemeClr val="bg1"/>
                          </a:solidFill>
                        </a:rPr>
                        <a:t>ARRIVES</a:t>
                      </a:r>
                    </a:p>
                  </a:txBody>
                  <a:tcPr marT="72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7200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7200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72000" marB="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72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22140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dirty="0" smtClean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Port Said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Beirut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Ambarli</a:t>
                      </a: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Port, Istanbul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Izmit</a:t>
                      </a: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6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Korfezi</a:t>
                      </a:r>
                      <a:endPara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Piraeus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3139">
                <a:tc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Qingdao,</a:t>
                      </a:r>
                      <a:r>
                        <a:rPr lang="en-US" sz="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  <a:endParaRPr 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30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33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35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3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Busan, </a:t>
                      </a:r>
                      <a:r>
                        <a:rPr 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South</a:t>
                      </a:r>
                      <a:r>
                        <a:rPr 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 Korea</a:t>
                      </a:r>
                      <a:endParaRPr lang="en-US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25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29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31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33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173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Shanghai, </a:t>
                      </a:r>
                      <a:r>
                        <a:rPr 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23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29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31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3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Ningbo, </a:t>
                      </a:r>
                      <a:r>
                        <a:rPr 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22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25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28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30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173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Xiamen, </a:t>
                      </a:r>
                      <a:r>
                        <a:rPr 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23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28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3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Yantian, </a:t>
                      </a:r>
                      <a:r>
                        <a:rPr 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22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24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26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173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Chiwan, </a:t>
                      </a:r>
                      <a:r>
                        <a:rPr lang="en-US" sz="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17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21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23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25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3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Singapore,</a:t>
                      </a:r>
                      <a:r>
                        <a:rPr lang="en-US" sz="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Singapore</a:t>
                      </a:r>
                      <a:endParaRPr lang="en-US" sz="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13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16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18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21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77053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81328"/>
              </p:ext>
            </p:extLst>
          </p:nvPr>
        </p:nvGraphicFramePr>
        <p:xfrm>
          <a:off x="4678363" y="1143000"/>
          <a:ext cx="4176373" cy="48882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6373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/>
                          </a:solidFill>
                        </a:rPr>
                        <a:t>SERVICE HIGHLIGHTS</a:t>
                      </a:r>
                      <a:endParaRPr lang="en-GB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4507263">
                <a:tc>
                  <a:txBody>
                    <a:bodyPr/>
                    <a:lstStyle/>
                    <a:p>
                      <a:pPr marL="179388" indent="-179388">
                        <a:lnSpc>
                          <a:spcPct val="100000"/>
                        </a:lnSpc>
                        <a:spcAft>
                          <a:spcPts val="800"/>
                        </a:spcAft>
                        <a:buClr>
                          <a:schemeClr val="tx2"/>
                        </a:buClr>
                        <a:buSzPct val="80000"/>
                        <a:buFont typeface="Wingdings 3" pitchFamily="18" charset="2"/>
                        <a:buChar char="y"/>
                      </a:pPr>
                      <a:r>
                        <a:rPr lang="da-DK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Offers extensive China and South Korea coverage into Italy</a:t>
                      </a:r>
                    </a:p>
                    <a:p>
                      <a:pPr marL="179388" indent="-179388">
                        <a:lnSpc>
                          <a:spcPct val="100000"/>
                        </a:lnSpc>
                        <a:spcAft>
                          <a:spcPts val="800"/>
                        </a:spcAft>
                        <a:buClr>
                          <a:schemeClr val="tx2"/>
                        </a:buClr>
                        <a:buSzPct val="80000"/>
                        <a:buFont typeface="Wingdings 3" pitchFamily="18" charset="2"/>
                        <a:buChar char="y"/>
                      </a:pPr>
                      <a:r>
                        <a:rPr lang="da-DK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Excellent transit times from Shanghai, Ningbo and Chiwan, </a:t>
                      </a:r>
                      <a:r>
                        <a:rPr lang="da-DK" sz="8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Yantian</a:t>
                      </a:r>
                      <a:r>
                        <a:rPr lang="da-DK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 to North Africa and West Mediterranean benefits retail customers speed</a:t>
                      </a:r>
                      <a:r>
                        <a:rPr lang="da-DK" sz="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 up their supply chain</a:t>
                      </a:r>
                      <a:endParaRPr lang="da-DK" sz="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  <a:p>
                      <a:pPr marL="179388" indent="-179388">
                        <a:lnSpc>
                          <a:spcPct val="100000"/>
                        </a:lnSpc>
                        <a:spcAft>
                          <a:spcPts val="800"/>
                        </a:spcAft>
                        <a:buClr>
                          <a:schemeClr val="tx2"/>
                        </a:buClr>
                        <a:buSzPct val="80000"/>
                        <a:buFont typeface="Wingdings 3" pitchFamily="18" charset="2"/>
                        <a:buChar char="y"/>
                      </a:pPr>
                      <a:r>
                        <a:rPr lang="en-US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Offers unique double-loop and addition of North China and South Korea to West Mediterranean coverage with the AE20 and AE11</a:t>
                      </a:r>
                    </a:p>
                    <a:p>
                      <a:pPr marL="179388" indent="-179388">
                        <a:lnSpc>
                          <a:spcPct val="100000"/>
                        </a:lnSpc>
                        <a:spcAft>
                          <a:spcPts val="800"/>
                        </a:spcAft>
                        <a:buClr>
                          <a:schemeClr val="tx2"/>
                        </a:buClr>
                        <a:buSzPct val="80000"/>
                        <a:buFont typeface="Wingdings 3" pitchFamily="18" charset="2"/>
                        <a:buChar char="y"/>
                      </a:pPr>
                      <a:r>
                        <a:rPr lang="en-US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Competitive transit times from all main Asia ports to North Africa</a:t>
                      </a:r>
                      <a:endParaRPr lang="en-US" sz="7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216000" marR="216000" marT="180000" marB="108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196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5393126"/>
              </p:ext>
            </p:extLst>
          </p:nvPr>
        </p:nvGraphicFramePr>
        <p:xfrm>
          <a:off x="342900" y="3856038"/>
          <a:ext cx="4213227" cy="2163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4967"/>
                <a:gridCol w="639652"/>
                <a:gridCol w="639652"/>
                <a:gridCol w="639652"/>
                <a:gridCol w="639652"/>
                <a:gridCol w="639652"/>
              </a:tblGrid>
              <a:tr h="182908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TRANSIT TIME MATRIX </a:t>
                      </a:r>
                      <a:r>
                        <a:rPr lang="da-DK" sz="600" b="1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*Showcases only Asia-Mediterranean</a:t>
                      </a:r>
                      <a:endParaRPr lang="en-US" sz="600" b="1" dirty="0" smtClean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 marL="18288" marR="18288" marT="18288" marB="18288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T="7200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8290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 smtClean="0">
                          <a:solidFill>
                            <a:schemeClr val="bg1"/>
                          </a:solidFill>
                          <a:latin typeface="Verdana" pitchFamily="34" charset="0"/>
                        </a:rPr>
                        <a:t>DEPARTS</a:t>
                      </a:r>
                    </a:p>
                  </a:txBody>
                  <a:tcPr marL="18288" marR="18288" marT="18288" marB="18288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b="1" dirty="0" smtClean="0">
                          <a:solidFill>
                            <a:schemeClr val="bg1"/>
                          </a:solidFill>
                        </a:rPr>
                        <a:t>ARRIVES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4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6345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1" dirty="0" smtClean="0">
                        <a:solidFill>
                          <a:schemeClr val="bg1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Marsaxlokk</a:t>
                      </a:r>
                      <a:endPara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La Spezia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Genoa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Fos</a:t>
                      </a:r>
                      <a:r>
                        <a:rPr lang="en-US" sz="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600" b="1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</a:t>
                      </a:r>
                      <a:r>
                        <a:rPr lang="en-US" sz="6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ur</a:t>
                      </a:r>
                      <a:r>
                        <a:rPr lang="en-US" sz="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  <a:r>
                        <a:rPr lang="en-US" sz="600" b="1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Mer</a:t>
                      </a:r>
                      <a:endParaRPr lang="en-US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Valencia</a:t>
                      </a: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63450">
                <a:tc>
                  <a:txBody>
                    <a:bodyPr/>
                    <a:lstStyle/>
                    <a:p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Dalian, </a:t>
                      </a:r>
                      <a:r>
                        <a:rPr 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  <a:endParaRPr 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8288" marR="18288" marT="18288" marB="18288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31</a:t>
                      </a: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34</a:t>
                      </a:r>
                    </a:p>
                  </a:txBody>
                  <a:tcPr marL="18288" marR="18288" marT="18288" marB="18288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>
                          <a:solidFill>
                            <a:srgbClr val="404040"/>
                          </a:solidFill>
                          <a:latin typeface="Verdana"/>
                        </a:rPr>
                        <a:t>35</a:t>
                      </a:r>
                    </a:p>
                  </a:txBody>
                  <a:tcPr marL="18288" marR="18288" marT="18288" marB="18288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37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18288" marR="18288" marT="18288" marB="18288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39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18288" marR="18288" marT="18288" marB="18288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3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Xingang,</a:t>
                      </a:r>
                      <a:r>
                        <a:rPr lang="en-US" sz="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 China</a:t>
                      </a:r>
                      <a:endParaRPr lang="en-US" sz="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8288" marR="18288" marT="18288" marB="18288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29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32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34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36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38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163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Busan,</a:t>
                      </a:r>
                      <a:r>
                        <a:rPr lang="en-US" sz="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South Korea</a:t>
                      </a:r>
                      <a:endParaRPr lang="en-US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8288" marR="18288" marT="18288" marB="18288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27</a:t>
                      </a: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30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31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33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35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3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Ningbo, </a:t>
                      </a:r>
                      <a:r>
                        <a:rPr 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</a:p>
                  </a:txBody>
                  <a:tcPr marL="18288" marR="18288" marT="18288" marB="18288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25</a:t>
                      </a: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28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29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31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33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163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Shanghai, </a:t>
                      </a:r>
                      <a:r>
                        <a:rPr 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</a:p>
                  </a:txBody>
                  <a:tcPr marL="18288" marR="18288" marT="18288" marB="18288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24</a:t>
                      </a: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26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28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30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32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3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Xiamen, </a:t>
                      </a:r>
                      <a:r>
                        <a:rPr 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</a:p>
                  </a:txBody>
                  <a:tcPr marL="18288" marR="18288" marT="18288" marB="18288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22</a:t>
                      </a: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25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26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28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30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163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Chiwan, </a:t>
                      </a:r>
                      <a:r>
                        <a:rPr 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</a:p>
                  </a:txBody>
                  <a:tcPr marL="18288" marR="18288" marT="18288" marB="18288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20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23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25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27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29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3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Yantian,</a:t>
                      </a:r>
                      <a:r>
                        <a:rPr lang="en-US" sz="6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China</a:t>
                      </a:r>
                      <a:endParaRPr lang="en-US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8288" marR="18288" marT="18288" marB="18288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22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24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26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28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</a:tr>
              <a:tr h="163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Singapore, </a:t>
                      </a:r>
                      <a:r>
                        <a:rPr 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Singapore</a:t>
                      </a:r>
                    </a:p>
                  </a:txBody>
                  <a:tcPr marL="18288" marR="18288" marT="18288" marB="18288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15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18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20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22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24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3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6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Port Klang</a:t>
                      </a:r>
                      <a:r>
                        <a:rPr lang="da-DK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,</a:t>
                      </a:r>
                      <a:r>
                        <a:rPr lang="da-DK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 Malaysia</a:t>
                      </a:r>
                      <a:endParaRPr lang="en-US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8288" marR="18288" marT="18288" marB="18288" anchor="ctr">
                    <a:lnR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14</a:t>
                      </a:r>
                    </a:p>
                  </a:txBody>
                  <a:tcPr marL="18288" marR="18288" marT="18288" marB="18288" anchor="ctr">
                    <a:lnL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>
                          <a:solidFill>
                            <a:srgbClr val="404040"/>
                          </a:solidFill>
                          <a:latin typeface="Verdana"/>
                        </a:rPr>
                        <a:t>17</a:t>
                      </a: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18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20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0" i="0" u="none" strike="noStrike" dirty="0" smtClean="0">
                          <a:solidFill>
                            <a:srgbClr val="404040"/>
                          </a:solidFill>
                          <a:latin typeface="Verdana"/>
                        </a:rPr>
                        <a:t>22</a:t>
                      </a:r>
                      <a:endParaRPr lang="en-US" sz="600" b="0" i="0" u="none" strike="noStrike" dirty="0">
                        <a:solidFill>
                          <a:srgbClr val="404040"/>
                        </a:solidFill>
                        <a:latin typeface="Verdana"/>
                      </a:endParaRPr>
                    </a:p>
                  </a:txBody>
                  <a:tcPr marL="18288" marR="18288" marT="18288" marB="18288" anchor="ctr">
                    <a:lnT w="12700" cmpd="sng">
                      <a:noFill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Asia-Mediterranean (AE20) – Westbound</a:t>
            </a:r>
            <a:endParaRPr lang="en-GB" dirty="0"/>
          </a:p>
        </p:txBody>
      </p:sp>
      <p:pic>
        <p:nvPicPr>
          <p:cNvPr id="5122" name="Picture 2" descr="C:\Documents and Settings\rar050\Desktop\Changes\new set\Asia---Europe-(AE20)---Westbound_map.gif"/>
          <p:cNvPicPr>
            <a:picLocks noChangeAspect="1" noChangeArrowheads="1"/>
          </p:cNvPicPr>
          <p:nvPr/>
        </p:nvPicPr>
        <p:blipFill>
          <a:blip r:embed="rId3" cstate="print"/>
          <a:srcRect b="2129"/>
          <a:stretch>
            <a:fillRect/>
          </a:stretch>
        </p:blipFill>
        <p:spPr bwMode="auto">
          <a:xfrm>
            <a:off x="342900" y="1143000"/>
            <a:ext cx="4213225" cy="25247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18853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neral Overview">
  <a:themeElements>
    <a:clrScheme name="Maersk Line Corporate Photos">
      <a:dk1>
        <a:srgbClr val="000000"/>
      </a:dk1>
      <a:lt1>
        <a:srgbClr val="FFFFFF"/>
      </a:lt1>
      <a:dk2>
        <a:srgbClr val="69B8D6"/>
      </a:dk2>
      <a:lt2>
        <a:srgbClr val="2F454E"/>
      </a:lt2>
      <a:accent1>
        <a:srgbClr val="004E6B"/>
      </a:accent1>
      <a:accent2>
        <a:srgbClr val="52C1B8"/>
      </a:accent2>
      <a:accent3>
        <a:srgbClr val="B50030"/>
      </a:accent3>
      <a:accent4>
        <a:srgbClr val="FF7507"/>
      </a:accent4>
      <a:accent5>
        <a:srgbClr val="FCB91C"/>
      </a:accent5>
      <a:accent6>
        <a:srgbClr val="C3C3C3"/>
      </a:accent6>
      <a:hlink>
        <a:srgbClr val="69B8D6"/>
      </a:hlink>
      <a:folHlink>
        <a:srgbClr val="004E6B"/>
      </a:folHlink>
    </a:clrScheme>
    <a:fontScheme name="MaerskLineWhi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7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7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aerskLineWhite 1">
        <a:dk1>
          <a:srgbClr val="000000"/>
        </a:dk1>
        <a:lt1>
          <a:srgbClr val="FFFFFF"/>
        </a:lt1>
        <a:dk2>
          <a:srgbClr val="B9DCEA"/>
        </a:dk2>
        <a:lt2>
          <a:srgbClr val="69B8D6"/>
        </a:lt2>
        <a:accent1>
          <a:srgbClr val="C3C3C3"/>
        </a:accent1>
        <a:accent2>
          <a:srgbClr val="E1E1E1"/>
        </a:accent2>
        <a:accent3>
          <a:srgbClr val="FFFFFF"/>
        </a:accent3>
        <a:accent4>
          <a:srgbClr val="000000"/>
        </a:accent4>
        <a:accent5>
          <a:srgbClr val="DEDEDE"/>
        </a:accent5>
        <a:accent6>
          <a:srgbClr val="CCCCCC"/>
        </a:accent6>
        <a:hlink>
          <a:srgbClr val="2F454E"/>
        </a:hlink>
        <a:folHlink>
          <a:srgbClr val="828F9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724</Words>
  <Application>Microsoft Office PowerPoint</Application>
  <PresentationFormat>On-screen Show (4:3)</PresentationFormat>
  <Paragraphs>297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General Overview</vt:lpstr>
      <vt:lpstr>Asia-Mediterranean (AE3) – Westbound</vt:lpstr>
      <vt:lpstr>Asia-Mediterranean (AE11) – Westbound</vt:lpstr>
      <vt:lpstr>Asia-Mediterranean (AE12) – Westbound</vt:lpstr>
      <vt:lpstr>Asia-Mediterranean (AE15) – Westbound</vt:lpstr>
      <vt:lpstr>Asia-Mediterranean (AE20) – Westbound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Asia-Mediterranean (AE3) – Westbound</dc:title>
  <dc:creator/>
  <cp:lastModifiedBy>kcl039</cp:lastModifiedBy>
  <cp:revision>1</cp:revision>
  <dcterms:created xsi:type="dcterms:W3CDTF">2006-08-16T00:00:00Z</dcterms:created>
  <dcterms:modified xsi:type="dcterms:W3CDTF">2013-10-30T02:31:57Z</dcterms:modified>
</cp:coreProperties>
</file>