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8"/>
  </p:notesMasterIdLst>
  <p:sldIdLst>
    <p:sldId id="256" r:id="rId3"/>
    <p:sldId id="257" r:id="rId4"/>
    <p:sldId id="258" r:id="rId5"/>
    <p:sldId id="259" r:id="rId6"/>
    <p:sldId id="260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20" d="100"/>
          <a:sy n="120" d="100"/>
        </p:scale>
        <p:origin x="-78" y="9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C74846-0731-46D7-AFAE-A3B0F954FE4E}" type="datetimeFigureOut">
              <a:rPr lang="en-US" smtClean="0"/>
              <a:t>10/30/2013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A3AF51-BEB3-433B-98B7-F0389A4160F7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654175" y="319088"/>
            <a:ext cx="3709988" cy="2781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endParaRPr lang="en-US" sz="400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92680" y="319577"/>
            <a:ext cx="4032799" cy="2780459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endParaRPr lang="en-US" sz="400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92680" y="319577"/>
            <a:ext cx="4032799" cy="2780459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endParaRPr lang="en-US" sz="400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92680" y="319577"/>
            <a:ext cx="4032799" cy="2780459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endParaRPr lang="en-US" sz="400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92680" y="319577"/>
            <a:ext cx="4032799" cy="2780459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endParaRPr lang="en-US" sz="400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10/30/2013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10/30/2013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10/30/2013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</p:spTree>
    <p:extLst>
      <p:ext uri="{BB962C8B-B14F-4D97-AF65-F5344CB8AC3E}">
        <p14:creationId xmlns="" xmlns:p14="http://schemas.microsoft.com/office/powerpoint/2010/main" val="18608854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a-DK"/>
          </a:p>
        </p:txBody>
      </p:sp>
    </p:spTree>
    <p:extLst>
      <p:ext uri="{BB962C8B-B14F-4D97-AF65-F5344CB8AC3E}">
        <p14:creationId xmlns="" xmlns:p14="http://schemas.microsoft.com/office/powerpoint/2010/main" val="180883099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 + NEW ta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Rectangle 2"/>
          <p:cNvSpPr/>
          <p:nvPr userDrawn="1"/>
        </p:nvSpPr>
        <p:spPr bwMode="auto">
          <a:xfrm>
            <a:off x="8423075" y="288925"/>
            <a:ext cx="432000" cy="179473"/>
          </a:xfrm>
          <a:prstGeom prst="rect">
            <a:avLst/>
          </a:prstGeom>
          <a:solidFill>
            <a:schemeClr val="accent5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700" b="1" dirty="0">
                <a:solidFill>
                  <a:srgbClr val="FFFFFF"/>
                </a:solidFill>
              </a:rPr>
              <a:t>NEW</a:t>
            </a:r>
            <a:endParaRPr lang="en-GB" sz="700" b="1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5973117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26274916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no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 bwMode="auto">
          <a:xfrm>
            <a:off x="0" y="6143105"/>
            <a:ext cx="9144000" cy="714895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fontAlgn="base">
              <a:lnSpc>
                <a:spcPct val="107000"/>
              </a:lnSpc>
              <a:spcBef>
                <a:spcPct val="0"/>
              </a:spcBef>
              <a:spcAft>
                <a:spcPct val="0"/>
              </a:spcAft>
            </a:pPr>
            <a:endParaRPr lang="en-GB" sz="1400" b="1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3926835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ChangeArrowheads="1"/>
          </p:cNvSpPr>
          <p:nvPr userDrawn="1"/>
        </p:nvSpPr>
        <p:spPr bwMode="auto">
          <a:xfrm>
            <a:off x="144464" y="142875"/>
            <a:ext cx="8853487" cy="6174798"/>
          </a:xfrm>
          <a:prstGeom prst="rect">
            <a:avLst/>
          </a:prstGeom>
          <a:solidFill>
            <a:srgbClr val="69B8D6"/>
          </a:solidFill>
          <a:ln w="127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lnSpc>
                <a:spcPct val="107000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en-US" sz="1400" spc="-300" dirty="0">
              <a:solidFill>
                <a:srgbClr val="000000"/>
              </a:solidFill>
            </a:endParaRPr>
          </a:p>
        </p:txBody>
      </p:sp>
      <p:pic>
        <p:nvPicPr>
          <p:cNvPr id="4" name="Picture 14" descr="Maersk_Line_Hvid baggrund"/>
          <p:cNvPicPr>
            <a:picLocks noChangeAspect="1" noChangeArrowheads="1"/>
          </p:cNvPicPr>
          <p:nvPr userDrawn="1"/>
        </p:nvPicPr>
        <p:blipFill rotWithShape="1">
          <a:blip r:embed="rId2" cstate="print"/>
          <a:srcRect t="1755"/>
          <a:stretch/>
        </p:blipFill>
        <p:spPr bwMode="auto">
          <a:xfrm>
            <a:off x="7273925" y="6028266"/>
            <a:ext cx="1870075" cy="829733"/>
          </a:xfrm>
          <a:prstGeom prst="rect">
            <a:avLst/>
          </a:prstGeom>
          <a:noFill/>
        </p:spPr>
      </p:pic>
      <p:sp>
        <p:nvSpPr>
          <p:cNvPr id="7" name="Text Placeholder 6"/>
          <p:cNvSpPr>
            <a:spLocks noGrp="1"/>
          </p:cNvSpPr>
          <p:nvPr>
            <p:ph type="body" sz="quarter" idx="10" hasCustomPrompt="1"/>
          </p:nvPr>
        </p:nvSpPr>
        <p:spPr>
          <a:xfrm>
            <a:off x="144464" y="1903611"/>
            <a:ext cx="8853487" cy="1693522"/>
          </a:xfrm>
        </p:spPr>
        <p:txBody>
          <a:bodyPr anchor="b"/>
          <a:lstStyle>
            <a:lvl1pPr marL="0" indent="0" algn="ctr">
              <a:lnSpc>
                <a:spcPct val="80000"/>
              </a:lnSpc>
              <a:buNone/>
              <a:defRPr sz="6000" b="1" spc="-300">
                <a:solidFill>
                  <a:schemeClr val="bg1"/>
                </a:solidFill>
              </a:defRPr>
            </a:lvl1pPr>
            <a:lvl2pPr>
              <a:defRPr sz="6600" b="1" spc="-150">
                <a:solidFill>
                  <a:schemeClr val="bg1"/>
                </a:solidFill>
              </a:defRPr>
            </a:lvl2pPr>
            <a:lvl3pPr>
              <a:defRPr sz="6600" b="1" spc="-150">
                <a:solidFill>
                  <a:schemeClr val="bg1"/>
                </a:solidFill>
              </a:defRPr>
            </a:lvl3pPr>
            <a:lvl4pPr>
              <a:defRPr sz="6600" b="1" spc="-150">
                <a:solidFill>
                  <a:schemeClr val="bg1"/>
                </a:solidFill>
              </a:defRPr>
            </a:lvl4pPr>
            <a:lvl5pPr>
              <a:defRPr sz="6600" b="1" spc="-15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SECTION DIVIDER</a:t>
            </a:r>
            <a:endParaRPr lang="en-GB" dirty="0"/>
          </a:p>
        </p:txBody>
      </p:sp>
      <p:sp>
        <p:nvSpPr>
          <p:cNvPr id="8" name="Footer Placeholder 7"/>
          <p:cNvSpPr txBox="1">
            <a:spLocks/>
          </p:cNvSpPr>
          <p:nvPr userDrawn="1"/>
        </p:nvSpPr>
        <p:spPr>
          <a:xfrm>
            <a:off x="338051" y="6509858"/>
            <a:ext cx="4428000" cy="115158"/>
          </a:xfrm>
          <a:prstGeom prst="rect">
            <a:avLst/>
          </a:prstGeom>
        </p:spPr>
        <p:txBody>
          <a:bodyPr lIns="0" anchor="ctr"/>
          <a:lstStyle>
            <a:defPPr>
              <a:defRPr lang="en-GB"/>
            </a:defPPr>
            <a:lvl1pPr algn="l" rtl="0" fontAlgn="base">
              <a:lnSpc>
                <a:spcPct val="107000"/>
              </a:lnSpc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457200" algn="l" rtl="0" fontAlgn="base">
              <a:lnSpc>
                <a:spcPct val="107000"/>
              </a:lnSpc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914400" algn="l" rtl="0" fontAlgn="base">
              <a:lnSpc>
                <a:spcPct val="107000"/>
              </a:lnSpc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371600" algn="l" rtl="0" fontAlgn="base">
              <a:lnSpc>
                <a:spcPct val="107000"/>
              </a:lnSpc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1828800" algn="l" rtl="0" fontAlgn="base">
              <a:lnSpc>
                <a:spcPct val="107000"/>
              </a:lnSpc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4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4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4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4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defRPr/>
            </a:pPr>
            <a:r>
              <a:rPr lang="en-US" sz="800" b="1" dirty="0" smtClean="0">
                <a:solidFill>
                  <a:srgbClr val="69B8D6"/>
                </a:solidFill>
              </a:rPr>
              <a:t>P3 Trade Overview  </a:t>
            </a:r>
            <a:r>
              <a:rPr lang="en-US" sz="800" b="1" dirty="0" smtClean="0">
                <a:solidFill>
                  <a:srgbClr val="C3C3C3"/>
                </a:solidFill>
              </a:rPr>
              <a:t>●  </a:t>
            </a:r>
            <a:fld id="{A24E756D-03BB-4DA6-A8D8-4B1837533034}" type="slidenum">
              <a:rPr lang="en-US" sz="800" b="1" smtClean="0">
                <a:solidFill>
                  <a:srgbClr val="69B8D6"/>
                </a:solidFill>
              </a:rPr>
              <a:pPr>
                <a:lnSpc>
                  <a:spcPct val="100000"/>
                </a:lnSpc>
                <a:defRPr/>
              </a:pPr>
              <a:t>‹#›</a:t>
            </a:fld>
            <a:r>
              <a:rPr lang="en-US" sz="800" b="1" dirty="0" smtClean="0">
                <a:solidFill>
                  <a:srgbClr val="69B8D6"/>
                </a:solidFill>
              </a:rPr>
              <a:t> </a:t>
            </a:r>
            <a:endParaRPr lang="en-GB" sz="800" b="1" dirty="0" smtClean="0">
              <a:solidFill>
                <a:srgbClr val="B50030"/>
              </a:solidFill>
            </a:endParaRPr>
          </a:p>
        </p:txBody>
      </p:sp>
      <p:sp>
        <p:nvSpPr>
          <p:cNvPr id="6" name="Title 5"/>
          <p:cNvSpPr txBox="1">
            <a:spLocks/>
          </p:cNvSpPr>
          <p:nvPr userDrawn="1"/>
        </p:nvSpPr>
        <p:spPr bwMode="auto">
          <a:xfrm>
            <a:off x="0" y="3321332"/>
            <a:ext cx="9144000" cy="882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80000" tIns="360000" rIns="0" bIns="0" numCol="1" anchor="t" anchorCtr="0" compatLnSpc="1">
            <a:prstTxWarp prst="textNoShape">
              <a:avLst/>
            </a:prstTxWarp>
          </a:bodyPr>
          <a:lstStyle/>
          <a:p>
            <a:pPr algn="ctr"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800" b="1" kern="0" spc="-150" dirty="0">
                <a:solidFill>
                  <a:srgbClr val="69B8D6">
                    <a:lumMod val="20000"/>
                    <a:lumOff val="80000"/>
                  </a:srgbClr>
                </a:solidFill>
              </a:rPr>
              <a:t>TENTATIVE SCHEDULES</a:t>
            </a:r>
          </a:p>
        </p:txBody>
      </p:sp>
      <p:sp>
        <p:nvSpPr>
          <p:cNvPr id="9" name="TextBox 8"/>
          <p:cNvSpPr txBox="1"/>
          <p:nvPr userDrawn="1"/>
        </p:nvSpPr>
        <p:spPr>
          <a:xfrm>
            <a:off x="338050" y="5995014"/>
            <a:ext cx="5946372" cy="19761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defPPr>
              <a:defRPr lang="en-GB"/>
            </a:defPPr>
            <a:lvl1pPr algn="l" rtl="0" fontAlgn="base">
              <a:lnSpc>
                <a:spcPct val="107000"/>
              </a:lnSpc>
              <a:spcBef>
                <a:spcPct val="0"/>
              </a:spcBef>
              <a:spcAft>
                <a:spcPct val="0"/>
              </a:spcAft>
              <a:defRPr sz="1400" b="1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457200" algn="l" rtl="0" fontAlgn="base">
              <a:lnSpc>
                <a:spcPct val="107000"/>
              </a:lnSpc>
              <a:spcBef>
                <a:spcPct val="0"/>
              </a:spcBef>
              <a:spcAft>
                <a:spcPct val="0"/>
              </a:spcAft>
              <a:defRPr sz="1400" b="1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914400" algn="l" rtl="0" fontAlgn="base">
              <a:lnSpc>
                <a:spcPct val="107000"/>
              </a:lnSpc>
              <a:spcBef>
                <a:spcPct val="0"/>
              </a:spcBef>
              <a:spcAft>
                <a:spcPct val="0"/>
              </a:spcAft>
              <a:defRPr sz="1400" b="1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371600" algn="l" rtl="0" fontAlgn="base">
              <a:lnSpc>
                <a:spcPct val="107000"/>
              </a:lnSpc>
              <a:spcBef>
                <a:spcPct val="0"/>
              </a:spcBef>
              <a:spcAft>
                <a:spcPct val="0"/>
              </a:spcAft>
              <a:defRPr sz="1400" b="1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1828800" algn="l" rtl="0" fontAlgn="base">
              <a:lnSpc>
                <a:spcPct val="107000"/>
              </a:lnSpc>
              <a:spcBef>
                <a:spcPct val="0"/>
              </a:spcBef>
              <a:spcAft>
                <a:spcPct val="0"/>
              </a:spcAft>
              <a:defRPr sz="1400" b="1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400" b="1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400" b="1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400" b="1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400" b="1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9pPr>
          </a:lstStyle>
          <a:p>
            <a:r>
              <a:rPr lang="da-DK" sz="600" dirty="0" smtClean="0">
                <a:solidFill>
                  <a:srgbClr val="FFFFFF"/>
                </a:solidFill>
              </a:rPr>
              <a:t>Disclaimer: </a:t>
            </a:r>
            <a:r>
              <a:rPr lang="en-US" sz="600" dirty="0" smtClean="0">
                <a:solidFill>
                  <a:srgbClr val="FFFFFF"/>
                </a:solidFill>
              </a:rPr>
              <a:t>Whether the P3 cooperation agreement will be implemented depends among other things on whether the P3 parties</a:t>
            </a:r>
            <a:br>
              <a:rPr lang="en-US" sz="600" dirty="0" smtClean="0">
                <a:solidFill>
                  <a:srgbClr val="FFFFFF"/>
                </a:solidFill>
              </a:rPr>
            </a:br>
            <a:r>
              <a:rPr lang="en-US" sz="600" dirty="0" smtClean="0">
                <a:solidFill>
                  <a:srgbClr val="FFFFFF"/>
                </a:solidFill>
              </a:rPr>
              <a:t>will receive the regulatory approvals and assurances they deem necessary. Therefore, this material is tentative and subject to change.</a:t>
            </a:r>
            <a:endParaRPr lang="en-US" sz="6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84108588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Divi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ChangeArrowheads="1"/>
          </p:cNvSpPr>
          <p:nvPr userDrawn="1"/>
        </p:nvSpPr>
        <p:spPr bwMode="auto">
          <a:xfrm>
            <a:off x="144464" y="142875"/>
            <a:ext cx="8853487" cy="6174798"/>
          </a:xfrm>
          <a:prstGeom prst="rect">
            <a:avLst/>
          </a:prstGeom>
          <a:solidFill>
            <a:schemeClr val="accent1"/>
          </a:solidFill>
          <a:ln w="127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lnSpc>
                <a:spcPct val="107000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en-US" sz="1400" spc="-300" dirty="0">
              <a:solidFill>
                <a:srgbClr val="000000"/>
              </a:solidFill>
            </a:endParaRPr>
          </a:p>
        </p:txBody>
      </p:sp>
      <p:pic>
        <p:nvPicPr>
          <p:cNvPr id="4" name="Picture 14" descr="Maersk_Line_Hvid baggrund"/>
          <p:cNvPicPr>
            <a:picLocks noChangeAspect="1" noChangeArrowheads="1"/>
          </p:cNvPicPr>
          <p:nvPr userDrawn="1"/>
        </p:nvPicPr>
        <p:blipFill rotWithShape="1">
          <a:blip r:embed="rId2" cstate="print"/>
          <a:srcRect t="1755"/>
          <a:stretch/>
        </p:blipFill>
        <p:spPr bwMode="auto">
          <a:xfrm>
            <a:off x="7273925" y="6028266"/>
            <a:ext cx="1870075" cy="829733"/>
          </a:xfrm>
          <a:prstGeom prst="rect">
            <a:avLst/>
          </a:prstGeom>
          <a:noFill/>
        </p:spPr>
      </p:pic>
      <p:sp>
        <p:nvSpPr>
          <p:cNvPr id="7" name="Text Placeholder 6"/>
          <p:cNvSpPr>
            <a:spLocks noGrp="1"/>
          </p:cNvSpPr>
          <p:nvPr>
            <p:ph type="body" sz="quarter" idx="10" hasCustomPrompt="1"/>
          </p:nvPr>
        </p:nvSpPr>
        <p:spPr>
          <a:xfrm>
            <a:off x="144464" y="1903611"/>
            <a:ext cx="8853487" cy="1693522"/>
          </a:xfrm>
        </p:spPr>
        <p:txBody>
          <a:bodyPr anchor="b"/>
          <a:lstStyle>
            <a:lvl1pPr marL="0" indent="0" algn="ctr">
              <a:lnSpc>
                <a:spcPct val="80000"/>
              </a:lnSpc>
              <a:buNone/>
              <a:defRPr sz="6000" b="1" spc="-300">
                <a:solidFill>
                  <a:schemeClr val="bg1"/>
                </a:solidFill>
              </a:defRPr>
            </a:lvl1pPr>
            <a:lvl2pPr>
              <a:defRPr sz="6600" b="1" spc="-150">
                <a:solidFill>
                  <a:schemeClr val="bg1"/>
                </a:solidFill>
              </a:defRPr>
            </a:lvl2pPr>
            <a:lvl3pPr>
              <a:defRPr sz="6600" b="1" spc="-150">
                <a:solidFill>
                  <a:schemeClr val="bg1"/>
                </a:solidFill>
              </a:defRPr>
            </a:lvl3pPr>
            <a:lvl4pPr>
              <a:defRPr sz="6600" b="1" spc="-150">
                <a:solidFill>
                  <a:schemeClr val="bg1"/>
                </a:solidFill>
              </a:defRPr>
            </a:lvl4pPr>
            <a:lvl5pPr>
              <a:defRPr sz="6600" b="1" spc="-15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THANK YOU</a:t>
            </a:r>
            <a:endParaRPr lang="en-GB" dirty="0"/>
          </a:p>
        </p:txBody>
      </p:sp>
      <p:sp>
        <p:nvSpPr>
          <p:cNvPr id="8" name="Footer Placeholder 7"/>
          <p:cNvSpPr txBox="1">
            <a:spLocks/>
          </p:cNvSpPr>
          <p:nvPr userDrawn="1"/>
        </p:nvSpPr>
        <p:spPr>
          <a:xfrm>
            <a:off x="338051" y="6509858"/>
            <a:ext cx="4428000" cy="115158"/>
          </a:xfrm>
          <a:prstGeom prst="rect">
            <a:avLst/>
          </a:prstGeom>
        </p:spPr>
        <p:txBody>
          <a:bodyPr lIns="0" anchor="ctr"/>
          <a:lstStyle>
            <a:defPPr>
              <a:defRPr lang="en-GB"/>
            </a:defPPr>
            <a:lvl1pPr algn="l" rtl="0" fontAlgn="base">
              <a:lnSpc>
                <a:spcPct val="107000"/>
              </a:lnSpc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457200" algn="l" rtl="0" fontAlgn="base">
              <a:lnSpc>
                <a:spcPct val="107000"/>
              </a:lnSpc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914400" algn="l" rtl="0" fontAlgn="base">
              <a:lnSpc>
                <a:spcPct val="107000"/>
              </a:lnSpc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371600" algn="l" rtl="0" fontAlgn="base">
              <a:lnSpc>
                <a:spcPct val="107000"/>
              </a:lnSpc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1828800" algn="l" rtl="0" fontAlgn="base">
              <a:lnSpc>
                <a:spcPct val="107000"/>
              </a:lnSpc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4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4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4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4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defRPr/>
            </a:pPr>
            <a:r>
              <a:rPr lang="en-US" sz="800" b="1" dirty="0" smtClean="0">
                <a:solidFill>
                  <a:srgbClr val="69B8D6"/>
                </a:solidFill>
              </a:rPr>
              <a:t>P3 Trade Overview  </a:t>
            </a:r>
            <a:r>
              <a:rPr lang="en-US" sz="800" b="1" dirty="0" smtClean="0">
                <a:solidFill>
                  <a:srgbClr val="C3C3C3"/>
                </a:solidFill>
              </a:rPr>
              <a:t>●  </a:t>
            </a:r>
            <a:fld id="{A24E756D-03BB-4DA6-A8D8-4B1837533034}" type="slidenum">
              <a:rPr lang="en-US" sz="800" b="1" smtClean="0">
                <a:solidFill>
                  <a:srgbClr val="69B8D6"/>
                </a:solidFill>
              </a:rPr>
              <a:pPr>
                <a:lnSpc>
                  <a:spcPct val="100000"/>
                </a:lnSpc>
                <a:defRPr/>
              </a:pPr>
              <a:t>‹#›</a:t>
            </a:fld>
            <a:r>
              <a:rPr lang="en-US" sz="800" b="1" dirty="0" smtClean="0">
                <a:solidFill>
                  <a:srgbClr val="69B8D6"/>
                </a:solidFill>
              </a:rPr>
              <a:t> </a:t>
            </a:r>
            <a:endParaRPr lang="en-GB" sz="800" b="1" dirty="0" smtClean="0">
              <a:solidFill>
                <a:srgbClr val="B5003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4636832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10/30/2013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10/30/2013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10/30/2013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10/30/2013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10/30/2013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10/30/2013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10/30/2013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10/30/2013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1.w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10/30/2013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ChangeArrowheads="1"/>
          </p:cNvSpPr>
          <p:nvPr/>
        </p:nvSpPr>
        <p:spPr bwMode="auto">
          <a:xfrm>
            <a:off x="144463" y="142875"/>
            <a:ext cx="8853487" cy="147638"/>
          </a:xfrm>
          <a:prstGeom prst="rect">
            <a:avLst/>
          </a:prstGeom>
          <a:solidFill>
            <a:srgbClr val="69B8D6"/>
          </a:solidFill>
          <a:ln w="127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lnSpc>
                <a:spcPct val="107000"/>
              </a:lnSpc>
              <a:spcBef>
                <a:spcPct val="0"/>
              </a:spcBef>
              <a:spcAft>
                <a:spcPct val="0"/>
              </a:spcAft>
            </a:pPr>
            <a:endParaRPr lang="da-DK" sz="1400" b="1">
              <a:solidFill>
                <a:srgbClr val="000000"/>
              </a:solidFill>
            </a:endParaRPr>
          </a:p>
        </p:txBody>
      </p:sp>
      <p:sp>
        <p:nvSpPr>
          <p:cNvPr id="29700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342900" y="296864"/>
            <a:ext cx="8512175" cy="849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Master title style</a:t>
            </a:r>
          </a:p>
        </p:txBody>
      </p:sp>
      <p:sp>
        <p:nvSpPr>
          <p:cNvPr id="29701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342900" y="1271588"/>
            <a:ext cx="8512175" cy="4592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16000" tIns="0" rIns="21600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</a:p>
        </p:txBody>
      </p:sp>
      <p:pic>
        <p:nvPicPr>
          <p:cNvPr id="29710" name="Picture 14" descr="Maersk_Line_Hvid baggrund"/>
          <p:cNvPicPr>
            <a:picLocks noChangeAspect="1" noChangeArrowheads="1"/>
          </p:cNvPicPr>
          <p:nvPr/>
        </p:nvPicPr>
        <p:blipFill rotWithShape="1">
          <a:blip r:embed="rId9" cstate="print"/>
          <a:srcRect t="1755"/>
          <a:stretch/>
        </p:blipFill>
        <p:spPr bwMode="auto">
          <a:xfrm>
            <a:off x="7273925" y="6028266"/>
            <a:ext cx="1870075" cy="829733"/>
          </a:xfrm>
          <a:prstGeom prst="rect">
            <a:avLst/>
          </a:prstGeom>
          <a:noFill/>
        </p:spPr>
      </p:pic>
      <p:sp>
        <p:nvSpPr>
          <p:cNvPr id="11" name="Footer Placeholder 7"/>
          <p:cNvSpPr txBox="1">
            <a:spLocks/>
          </p:cNvSpPr>
          <p:nvPr/>
        </p:nvSpPr>
        <p:spPr>
          <a:xfrm>
            <a:off x="338051" y="6509858"/>
            <a:ext cx="4428000" cy="115158"/>
          </a:xfrm>
          <a:prstGeom prst="rect">
            <a:avLst/>
          </a:prstGeom>
        </p:spPr>
        <p:txBody>
          <a:bodyPr lIns="0" anchor="ctr"/>
          <a:lstStyle>
            <a:defPPr>
              <a:defRPr lang="en-GB"/>
            </a:defPPr>
            <a:lvl1pPr algn="l" rtl="0" fontAlgn="base">
              <a:lnSpc>
                <a:spcPct val="107000"/>
              </a:lnSpc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457200" algn="l" rtl="0" fontAlgn="base">
              <a:lnSpc>
                <a:spcPct val="107000"/>
              </a:lnSpc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914400" algn="l" rtl="0" fontAlgn="base">
              <a:lnSpc>
                <a:spcPct val="107000"/>
              </a:lnSpc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371600" algn="l" rtl="0" fontAlgn="base">
              <a:lnSpc>
                <a:spcPct val="107000"/>
              </a:lnSpc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1828800" algn="l" rtl="0" fontAlgn="base">
              <a:lnSpc>
                <a:spcPct val="107000"/>
              </a:lnSpc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4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4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4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4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defRPr/>
            </a:pPr>
            <a:r>
              <a:rPr lang="en-US" sz="800" b="1" dirty="0" smtClean="0">
                <a:solidFill>
                  <a:srgbClr val="69B8D6"/>
                </a:solidFill>
              </a:rPr>
              <a:t>P3 Network  </a:t>
            </a:r>
            <a:r>
              <a:rPr lang="en-US" sz="800" b="1" dirty="0" smtClean="0">
                <a:solidFill>
                  <a:srgbClr val="C3C3C3"/>
                </a:solidFill>
              </a:rPr>
              <a:t>●  </a:t>
            </a:r>
            <a:fld id="{A24E756D-03BB-4DA6-A8D8-4B1837533034}" type="slidenum">
              <a:rPr lang="en-US" sz="800" b="1" smtClean="0">
                <a:solidFill>
                  <a:srgbClr val="69B8D6"/>
                </a:solidFill>
              </a:rPr>
              <a:pPr>
                <a:lnSpc>
                  <a:spcPct val="100000"/>
                </a:lnSpc>
                <a:defRPr/>
              </a:pPr>
              <a:t>‹#›</a:t>
            </a:fld>
            <a:r>
              <a:rPr lang="en-US" sz="800" b="1" dirty="0" smtClean="0">
                <a:solidFill>
                  <a:srgbClr val="69B8D6"/>
                </a:solidFill>
              </a:rPr>
              <a:t> </a:t>
            </a:r>
            <a:endParaRPr lang="en-GB" sz="800" b="1" dirty="0" smtClean="0">
              <a:solidFill>
                <a:srgbClr val="B50030"/>
              </a:solidFill>
            </a:endParaRPr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144464" y="142875"/>
            <a:ext cx="8853487" cy="147638"/>
          </a:xfrm>
          <a:prstGeom prst="rect">
            <a:avLst/>
          </a:prstGeom>
          <a:solidFill>
            <a:srgbClr val="69B8D6"/>
          </a:solidFill>
          <a:ln w="127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lnSpc>
                <a:spcPct val="107000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en-US" sz="1400">
              <a:solidFill>
                <a:srgbClr val="000000"/>
              </a:solidFill>
            </a:endParaRPr>
          </a:p>
        </p:txBody>
      </p:sp>
      <p:sp>
        <p:nvSpPr>
          <p:cNvPr id="9" name="TextBox 8"/>
          <p:cNvSpPr txBox="1"/>
          <p:nvPr userDrawn="1"/>
        </p:nvSpPr>
        <p:spPr>
          <a:xfrm>
            <a:off x="338051" y="6255523"/>
            <a:ext cx="5466318" cy="19761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defPPr>
              <a:defRPr lang="en-GB"/>
            </a:defPPr>
            <a:lvl1pPr algn="l" rtl="0" fontAlgn="base">
              <a:lnSpc>
                <a:spcPct val="107000"/>
              </a:lnSpc>
              <a:spcBef>
                <a:spcPct val="0"/>
              </a:spcBef>
              <a:spcAft>
                <a:spcPct val="0"/>
              </a:spcAft>
              <a:defRPr sz="1400" b="1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457200" algn="l" rtl="0" fontAlgn="base">
              <a:lnSpc>
                <a:spcPct val="107000"/>
              </a:lnSpc>
              <a:spcBef>
                <a:spcPct val="0"/>
              </a:spcBef>
              <a:spcAft>
                <a:spcPct val="0"/>
              </a:spcAft>
              <a:defRPr sz="1400" b="1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914400" algn="l" rtl="0" fontAlgn="base">
              <a:lnSpc>
                <a:spcPct val="107000"/>
              </a:lnSpc>
              <a:spcBef>
                <a:spcPct val="0"/>
              </a:spcBef>
              <a:spcAft>
                <a:spcPct val="0"/>
              </a:spcAft>
              <a:defRPr sz="1400" b="1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371600" algn="l" rtl="0" fontAlgn="base">
              <a:lnSpc>
                <a:spcPct val="107000"/>
              </a:lnSpc>
              <a:spcBef>
                <a:spcPct val="0"/>
              </a:spcBef>
              <a:spcAft>
                <a:spcPct val="0"/>
              </a:spcAft>
              <a:defRPr sz="1400" b="1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1828800" algn="l" rtl="0" fontAlgn="base">
              <a:lnSpc>
                <a:spcPct val="107000"/>
              </a:lnSpc>
              <a:spcBef>
                <a:spcPct val="0"/>
              </a:spcBef>
              <a:spcAft>
                <a:spcPct val="0"/>
              </a:spcAft>
              <a:defRPr sz="1400" b="1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400" b="1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400" b="1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400" b="1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400" b="1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9pPr>
          </a:lstStyle>
          <a:p>
            <a:r>
              <a:rPr lang="da-DK" sz="600" b="0" dirty="0" smtClean="0">
                <a:solidFill>
                  <a:srgbClr val="000000">
                    <a:lumMod val="75000"/>
                    <a:lumOff val="25000"/>
                  </a:srgbClr>
                </a:solidFill>
              </a:rPr>
              <a:t>Disclaimer: </a:t>
            </a:r>
            <a:r>
              <a:rPr lang="en-US" sz="600" b="0" dirty="0" smtClean="0">
                <a:solidFill>
                  <a:srgbClr val="000000">
                    <a:lumMod val="75000"/>
                    <a:lumOff val="25000"/>
                  </a:srgbClr>
                </a:solidFill>
              </a:rPr>
              <a:t>Whether the P3 cooperation agreement will be implemented depends among other things on whether the P3 parties</a:t>
            </a:r>
            <a:br>
              <a:rPr lang="en-US" sz="600" b="0" dirty="0" smtClean="0">
                <a:solidFill>
                  <a:srgbClr val="000000">
                    <a:lumMod val="75000"/>
                    <a:lumOff val="25000"/>
                  </a:srgbClr>
                </a:solidFill>
              </a:rPr>
            </a:br>
            <a:r>
              <a:rPr lang="en-US" sz="600" b="0" dirty="0" smtClean="0">
                <a:solidFill>
                  <a:srgbClr val="000000">
                    <a:lumMod val="75000"/>
                    <a:lumOff val="25000"/>
                  </a:srgbClr>
                </a:solidFill>
              </a:rPr>
              <a:t>will receive the regulatory approvals and assurances they deem necessary. Therefore, this material is tentative and subject to change.</a:t>
            </a:r>
            <a:endParaRPr lang="en-US" sz="600" b="0" dirty="0">
              <a:solidFill>
                <a:srgbClr val="000000">
                  <a:lumMod val="75000"/>
                  <a:lumOff val="25000"/>
                </a:srgb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8214476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iming>
    <p:tnLst>
      <p:par>
        <p:cTn id="1" dur="indefinite" restart="never" nodeType="tmRoot"/>
      </p:par>
    </p:tnLst>
  </p:timing>
  <p:hf hdr="0" dt="0"/>
  <p:txStyles>
    <p:titleStyle>
      <a:lvl1pPr marL="0" indent="0" algn="l" rtl="0" fontAlgn="base">
        <a:lnSpc>
          <a:spcPct val="94000"/>
        </a:lnSpc>
        <a:spcBef>
          <a:spcPct val="0"/>
        </a:spcBef>
        <a:spcAft>
          <a:spcPct val="0"/>
        </a:spcAft>
        <a:defRPr sz="2000" b="1" spc="-15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lnSpc>
          <a:spcPct val="94000"/>
        </a:lnSpc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Verdana" pitchFamily="34" charset="0"/>
        </a:defRPr>
      </a:lvl2pPr>
      <a:lvl3pPr algn="l" rtl="0" fontAlgn="base">
        <a:lnSpc>
          <a:spcPct val="94000"/>
        </a:lnSpc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Verdana" pitchFamily="34" charset="0"/>
        </a:defRPr>
      </a:lvl3pPr>
      <a:lvl4pPr algn="l" rtl="0" fontAlgn="base">
        <a:lnSpc>
          <a:spcPct val="94000"/>
        </a:lnSpc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Verdana" pitchFamily="34" charset="0"/>
        </a:defRPr>
      </a:lvl4pPr>
      <a:lvl5pPr algn="l" rtl="0" fontAlgn="base">
        <a:lnSpc>
          <a:spcPct val="94000"/>
        </a:lnSpc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Verdana" pitchFamily="34" charset="0"/>
        </a:defRPr>
      </a:lvl5pPr>
      <a:lvl6pPr marL="457200" algn="l" rtl="0" fontAlgn="base">
        <a:lnSpc>
          <a:spcPct val="94000"/>
        </a:lnSpc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Verdana" pitchFamily="34" charset="0"/>
        </a:defRPr>
      </a:lvl6pPr>
      <a:lvl7pPr marL="914400" algn="l" rtl="0" fontAlgn="base">
        <a:lnSpc>
          <a:spcPct val="94000"/>
        </a:lnSpc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Verdana" pitchFamily="34" charset="0"/>
        </a:defRPr>
      </a:lvl7pPr>
      <a:lvl8pPr marL="1371600" algn="l" rtl="0" fontAlgn="base">
        <a:lnSpc>
          <a:spcPct val="94000"/>
        </a:lnSpc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Verdana" pitchFamily="34" charset="0"/>
        </a:defRPr>
      </a:lvl8pPr>
      <a:lvl9pPr marL="1828800" algn="l" rtl="0" fontAlgn="base">
        <a:lnSpc>
          <a:spcPct val="94000"/>
        </a:lnSpc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Verdana" pitchFamily="34" charset="0"/>
        </a:defRPr>
      </a:lvl9pPr>
    </p:titleStyle>
    <p:bodyStyle>
      <a:lvl1pPr marL="206375" indent="-206375" algn="l" rtl="0" fontAlgn="base">
        <a:lnSpc>
          <a:spcPct val="111000"/>
        </a:lnSpc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 3" pitchFamily="18" charset="2"/>
        <a:buChar char="y"/>
        <a:defRPr sz="2100">
          <a:solidFill>
            <a:schemeClr val="tx1"/>
          </a:solidFill>
          <a:latin typeface="+mn-lt"/>
          <a:ea typeface="+mn-ea"/>
          <a:cs typeface="+mn-cs"/>
        </a:defRPr>
      </a:lvl1pPr>
      <a:lvl2pPr marL="420688" indent="-212725" algn="l" rtl="0" fontAlgn="base">
        <a:lnSpc>
          <a:spcPts val="2600"/>
        </a:lnSpc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 3" pitchFamily="18" charset="2"/>
        <a:buChar char="9"/>
        <a:defRPr>
          <a:solidFill>
            <a:schemeClr val="tx1"/>
          </a:solidFill>
          <a:latin typeface="+mn-lt"/>
        </a:defRPr>
      </a:lvl2pPr>
      <a:lvl3pPr marL="714375" indent="-265113" algn="l" rtl="0" fontAlgn="base">
        <a:lnSpc>
          <a:spcPct val="125000"/>
        </a:lnSpc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 3" pitchFamily="18" charset="2"/>
        <a:buChar char=""/>
        <a:defRPr sz="1600">
          <a:solidFill>
            <a:schemeClr val="tx1"/>
          </a:solidFill>
          <a:latin typeface="+mn-lt"/>
        </a:defRPr>
      </a:lvl3pPr>
      <a:lvl4pPr marL="855663" indent="-212725" algn="l" rtl="0" fontAlgn="base">
        <a:lnSpc>
          <a:spcPct val="119000"/>
        </a:lnSpc>
        <a:spcBef>
          <a:spcPct val="20000"/>
        </a:spcBef>
        <a:spcAft>
          <a:spcPct val="0"/>
        </a:spcAft>
        <a:buClr>
          <a:schemeClr val="tx2"/>
        </a:buClr>
        <a:buSzPct val="80000"/>
        <a:buFont typeface="Arial" pitchFamily="34" charset="0"/>
        <a:buChar char="•"/>
        <a:defRPr sz="1400">
          <a:solidFill>
            <a:schemeClr val="tx1"/>
          </a:solidFill>
          <a:latin typeface="+mn-lt"/>
        </a:defRPr>
      </a:lvl4pPr>
      <a:lvl5pPr marL="1069975" indent="-212725" algn="l" rtl="0" fontAlgn="base">
        <a:lnSpc>
          <a:spcPct val="125000"/>
        </a:lnSpc>
        <a:spcBef>
          <a:spcPct val="20000"/>
        </a:spcBef>
        <a:spcAft>
          <a:spcPct val="0"/>
        </a:spcAft>
        <a:buClr>
          <a:schemeClr val="tx2"/>
        </a:buClr>
        <a:buSzPct val="80000"/>
        <a:buFont typeface="Arial" pitchFamily="34" charset="0"/>
        <a:buChar char="•"/>
        <a:defRPr sz="1200">
          <a:solidFill>
            <a:schemeClr val="tx1"/>
          </a:solidFill>
          <a:latin typeface="+mn-lt"/>
        </a:defRPr>
      </a:lvl5pPr>
      <a:lvl6pPr marL="1527175" indent="-212725" algn="l" rtl="0" fontAlgn="base">
        <a:lnSpc>
          <a:spcPct val="125000"/>
        </a:lnSpc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 3" pitchFamily="18" charset="2"/>
        <a:buChar char="y"/>
        <a:defRPr sz="1200">
          <a:solidFill>
            <a:schemeClr val="tx1"/>
          </a:solidFill>
          <a:latin typeface="+mn-lt"/>
        </a:defRPr>
      </a:lvl6pPr>
      <a:lvl7pPr marL="1984375" indent="-212725" algn="l" rtl="0" fontAlgn="base">
        <a:lnSpc>
          <a:spcPct val="125000"/>
        </a:lnSpc>
        <a:spcBef>
          <a:spcPct val="20000"/>
        </a:spcBef>
        <a:spcAft>
          <a:spcPct val="0"/>
        </a:spcAft>
        <a:buChar char="•"/>
        <a:defRPr sz="1200">
          <a:solidFill>
            <a:schemeClr val="tx1"/>
          </a:solidFill>
          <a:latin typeface="+mn-lt"/>
        </a:defRPr>
      </a:lvl7pPr>
      <a:lvl8pPr marL="2441575" indent="-212725" algn="l" rtl="0" fontAlgn="base">
        <a:lnSpc>
          <a:spcPct val="125000"/>
        </a:lnSpc>
        <a:spcBef>
          <a:spcPct val="20000"/>
        </a:spcBef>
        <a:spcAft>
          <a:spcPct val="0"/>
        </a:spcAft>
        <a:buChar char="•"/>
        <a:defRPr sz="1200">
          <a:solidFill>
            <a:schemeClr val="tx1"/>
          </a:solidFill>
          <a:latin typeface="+mn-lt"/>
        </a:defRPr>
      </a:lvl8pPr>
      <a:lvl9pPr marL="2898775" indent="-212725" algn="l" rtl="0" fontAlgn="base">
        <a:lnSpc>
          <a:spcPct val="125000"/>
        </a:lnSpc>
        <a:spcBef>
          <a:spcPct val="20000"/>
        </a:spcBef>
        <a:spcAft>
          <a:spcPct val="0"/>
        </a:spcAft>
        <a:buChar char="•"/>
        <a:defRPr sz="1200">
          <a:solidFill>
            <a:schemeClr val="tx1"/>
          </a:solidFill>
          <a:latin typeface="+mn-lt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2000" b="1" kern="0" spc="-150" dirty="0" smtClean="0">
                <a:solidFill>
                  <a:srgbClr val="69B8D6"/>
                </a:solidFill>
                <a:latin typeface="Verdana"/>
              </a:rPr>
              <a:t>Asia-Mediterranean (AE3) – Westbound</a:t>
            </a:r>
            <a:endParaRPr lang="en-GB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535465579"/>
              </p:ext>
            </p:extLst>
          </p:nvPr>
        </p:nvGraphicFramePr>
        <p:xfrm>
          <a:off x="4678363" y="1143001"/>
          <a:ext cx="4172340" cy="489023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172340"/>
              </a:tblGrid>
              <a:tr h="378685"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>
                          <a:solidFill>
                            <a:schemeClr val="bg1"/>
                          </a:solidFill>
                        </a:rPr>
                        <a:t>SERVICE HIGHLIGHTS</a:t>
                      </a:r>
                      <a:endParaRPr lang="en-GB" sz="10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</a:tr>
              <a:tr h="4511549">
                <a:tc>
                  <a:txBody>
                    <a:bodyPr/>
                    <a:lstStyle/>
                    <a:p>
                      <a:pPr marL="179388" marR="0" lvl="0" indent="-179388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69B8D6"/>
                        </a:buClr>
                        <a:buSzPct val="80000"/>
                        <a:buFont typeface="Wingdings 3" pitchFamily="18" charset="2"/>
                        <a:buChar char="y"/>
                        <a:tabLst/>
                        <a:defRPr/>
                      </a:pPr>
                      <a:r>
                        <a:rPr kumimoji="0" lang="en-US" sz="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>
                              <a:lumMod val="75000"/>
                              <a:lumOff val="25000"/>
                            </a:srgb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Service offers unique North China and Korea coverage benefitting customers shipping auto parts, furniture, frozen seafood and electronics</a:t>
                      </a:r>
                    </a:p>
                    <a:p>
                      <a:pPr marL="179388" marR="0" lvl="0" indent="-179388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69B8D6"/>
                        </a:buClr>
                        <a:buSzPct val="80000"/>
                        <a:buFont typeface="Wingdings 3" pitchFamily="18" charset="2"/>
                        <a:buChar char="y"/>
                        <a:tabLst/>
                        <a:defRPr/>
                      </a:pPr>
                      <a:r>
                        <a:rPr kumimoji="0" lang="en-US" sz="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>
                              <a:lumMod val="75000"/>
                              <a:lumOff val="25000"/>
                            </a:srgb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Excellent transit times from East China, South China and South East Asia to Turkey and Black Sea</a:t>
                      </a:r>
                    </a:p>
                    <a:p>
                      <a:pPr marL="179388" marR="0" lvl="0" indent="-179388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69B8D6"/>
                        </a:buClr>
                        <a:buSzPct val="80000"/>
                        <a:buFont typeface="Wingdings 3" pitchFamily="18" charset="2"/>
                        <a:buChar char="y"/>
                        <a:tabLst/>
                        <a:defRPr/>
                      </a:pPr>
                      <a:r>
                        <a:rPr kumimoji="0" lang="en-US" sz="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>
                              <a:lumMod val="75000"/>
                              <a:lumOff val="25000"/>
                            </a:srgb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One of two direct services into Ambarli</a:t>
                      </a:r>
                    </a:p>
                    <a:p>
                      <a:pPr marL="179388" marR="0" lvl="0" indent="-179388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69B8D6"/>
                        </a:buClr>
                        <a:buSzPct val="80000"/>
                        <a:buFont typeface="Wingdings 3" pitchFamily="18" charset="2"/>
                        <a:buChar char="y"/>
                        <a:tabLst/>
                        <a:defRPr/>
                      </a:pPr>
                      <a:r>
                        <a:rPr kumimoji="0" lang="en-US" sz="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>
                              <a:lumMod val="75000"/>
                              <a:lumOff val="25000"/>
                            </a:srgb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Reliable connection from the Far East into Novorossiysk, Russia via Ambarli</a:t>
                      </a:r>
                    </a:p>
                    <a:p>
                      <a:pPr marL="179388" marR="0" lvl="0" indent="-179388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69B8D6"/>
                        </a:buClr>
                        <a:buSzPct val="80000"/>
                        <a:buFont typeface="Wingdings 3" pitchFamily="18" charset="2"/>
                        <a:buChar char="y"/>
                        <a:tabLst/>
                        <a:defRPr/>
                      </a:pPr>
                      <a:r>
                        <a:rPr kumimoji="0" lang="en-US" sz="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>
                              <a:lumMod val="75000"/>
                              <a:lumOff val="25000"/>
                            </a:srgb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Provides flexibility and unique advantage to customers with 2 port calls into Ukraine on the AE3 service</a:t>
                      </a:r>
                    </a:p>
                  </a:txBody>
                  <a:tcPr marL="216000" marR="216000" marT="180000" marB="1080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196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6" name="Tab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415393126"/>
              </p:ext>
            </p:extLst>
          </p:nvPr>
        </p:nvGraphicFramePr>
        <p:xfrm>
          <a:off x="342900" y="3856038"/>
          <a:ext cx="4213226" cy="202769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74181"/>
                <a:gridCol w="627809"/>
                <a:gridCol w="774510"/>
                <a:gridCol w="609600"/>
                <a:gridCol w="609600"/>
                <a:gridCol w="517526"/>
              </a:tblGrid>
              <a:tr h="171750">
                <a:tc gridSpan="6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700" b="1" dirty="0" smtClean="0">
                          <a:solidFill>
                            <a:schemeClr val="bg1"/>
                          </a:solidFill>
                          <a:latin typeface="Verdana" pitchFamily="34" charset="0"/>
                        </a:rPr>
                        <a:t>TRANSIT TIME MATRIX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700" dirty="0" smtClean="0">
                        <a:solidFill>
                          <a:schemeClr val="bg1"/>
                        </a:solidFill>
                      </a:endParaRPr>
                    </a:p>
                  </a:txBody>
                  <a:tcPr marT="7200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700" b="1" dirty="0" smtClean="0">
                        <a:solidFill>
                          <a:schemeClr val="bg1"/>
                        </a:solidFill>
                        <a:latin typeface="Verdana" pitchFamily="34" charset="0"/>
                      </a:endParaRP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171750"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700" b="1" smtClean="0">
                          <a:solidFill>
                            <a:schemeClr val="bg1"/>
                          </a:solidFill>
                          <a:latin typeface="Verdana" pitchFamily="34" charset="0"/>
                        </a:rPr>
                        <a:t>DEPARTS</a:t>
                      </a:r>
                      <a:endParaRPr lang="en-US" sz="700" b="1" dirty="0" smtClean="0">
                        <a:solidFill>
                          <a:schemeClr val="bg1"/>
                        </a:solidFill>
                        <a:latin typeface="Verdana" pitchFamily="34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700" b="1" dirty="0" smtClean="0">
                          <a:solidFill>
                            <a:schemeClr val="bg1"/>
                          </a:solidFill>
                        </a:rPr>
                        <a:t>ARRIVES</a:t>
                      </a:r>
                    </a:p>
                  </a:txBody>
                  <a:tcPr marT="7200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700" dirty="0" smtClean="0">
                        <a:solidFill>
                          <a:schemeClr val="bg1"/>
                        </a:solidFill>
                      </a:endParaRPr>
                    </a:p>
                  </a:txBody>
                  <a:tcPr marT="72000" marB="0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700" dirty="0" smtClean="0">
                        <a:solidFill>
                          <a:schemeClr val="bg1"/>
                        </a:solidFill>
                      </a:endParaRPr>
                    </a:p>
                  </a:txBody>
                  <a:tcPr marT="72000" marB="0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700" dirty="0" smtClean="0">
                        <a:solidFill>
                          <a:schemeClr val="bg1"/>
                        </a:solidFill>
                      </a:endParaRPr>
                    </a:p>
                  </a:txBody>
                  <a:tcPr marT="72000" marB="0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700" dirty="0" smtClean="0">
                        <a:solidFill>
                          <a:schemeClr val="bg1"/>
                        </a:solidFill>
                      </a:endParaRPr>
                    </a:p>
                  </a:txBody>
                  <a:tcPr marT="7200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</a:tr>
              <a:tr h="187851"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700" b="1" dirty="0" smtClean="0">
                        <a:solidFill>
                          <a:schemeClr val="bg1"/>
                        </a:solidFill>
                        <a:latin typeface="Verdana" pitchFamily="34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600" b="1" dirty="0" err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Izmit</a:t>
                      </a:r>
                      <a:r>
                        <a:rPr lang="en-US" sz="600" b="1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 </a:t>
                      </a:r>
                      <a:r>
                        <a:rPr lang="en-US" sz="600" b="1" dirty="0" err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Korfezi</a:t>
                      </a:r>
                      <a:endParaRPr lang="en-US" sz="600" b="1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600" b="1" dirty="0" err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Ambarli</a:t>
                      </a:r>
                      <a:r>
                        <a:rPr lang="en-US" sz="600" b="1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 Port, Istanbul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600" b="1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Constanta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600" b="1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Odessa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600" b="1" dirty="0" err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Ilyichevsk</a:t>
                      </a:r>
                      <a:endParaRPr lang="en-US" sz="600" b="1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146901">
                <a:tc>
                  <a:txBody>
                    <a:bodyPr/>
                    <a:lstStyle/>
                    <a:p>
                      <a:r>
                        <a:rPr lang="en-US" sz="600" b="1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</a:rPr>
                        <a:t>Busan,</a:t>
                      </a:r>
                      <a:r>
                        <a:rPr lang="en-US" sz="600" b="1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</a:rPr>
                        <a:t> </a:t>
                      </a:r>
                      <a:r>
                        <a:rPr lang="en-US" sz="6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</a:rPr>
                        <a:t>South Korea</a:t>
                      </a:r>
                      <a:endParaRPr lang="en-US" sz="6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</a:endParaRPr>
                    </a:p>
                  </a:txBody>
                  <a:tcPr anchor="ctr">
                    <a:lnR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404040"/>
                          </a:solidFill>
                          <a:latin typeface="Verdana"/>
                        </a:rPr>
                        <a:t>27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404040"/>
                          </a:solidFill>
                          <a:latin typeface="Verdana"/>
                        </a:rPr>
                        <a:t>28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404040"/>
                          </a:solidFill>
                          <a:latin typeface="Verdana"/>
                        </a:rPr>
                        <a:t>30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404040"/>
                          </a:solidFill>
                          <a:latin typeface="Verdana"/>
                        </a:rPr>
                        <a:t>32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404040"/>
                          </a:solidFill>
                          <a:latin typeface="Verdana"/>
                        </a:rPr>
                        <a:t>34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</a:tr>
              <a:tr h="14690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600" b="1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</a:rPr>
                        <a:t>Qingdao, </a:t>
                      </a:r>
                      <a:r>
                        <a:rPr lang="en-US" sz="6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</a:rPr>
                        <a:t>China</a:t>
                      </a:r>
                    </a:p>
                  </a:txBody>
                  <a:tcPr anchor="ctr">
                    <a:lnR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404040"/>
                          </a:solidFill>
                          <a:latin typeface="Verdana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mpd="sng">
                      <a:noFill/>
                    </a:lnT>
                    <a:lnB w="127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404040"/>
                          </a:solidFill>
                          <a:latin typeface="Verdana"/>
                        </a:rPr>
                        <a:t>26</a:t>
                      </a:r>
                    </a:p>
                  </a:txBody>
                  <a:tcPr marL="9525" marR="9525" marT="9525" marB="0" anchor="ctr">
                    <a:lnT w="12700" cmpd="sng">
                      <a:noFill/>
                    </a:lnT>
                    <a:lnB w="127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404040"/>
                          </a:solidFill>
                          <a:latin typeface="Verdana"/>
                        </a:rPr>
                        <a:t>28</a:t>
                      </a:r>
                    </a:p>
                  </a:txBody>
                  <a:tcPr marL="9525" marR="9525" marT="9525" marB="0" anchor="ctr">
                    <a:lnT w="12700" cmpd="sng">
                      <a:noFill/>
                    </a:lnT>
                    <a:lnB w="127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404040"/>
                          </a:solidFill>
                          <a:latin typeface="Verdana"/>
                        </a:rPr>
                        <a:t>30</a:t>
                      </a:r>
                    </a:p>
                  </a:txBody>
                  <a:tcPr marL="9525" marR="9525" marT="9525" marB="0" anchor="ctr">
                    <a:lnT w="12700" cmpd="sng">
                      <a:noFill/>
                    </a:lnT>
                    <a:lnB w="127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404040"/>
                          </a:solidFill>
                          <a:latin typeface="Verdana"/>
                        </a:rPr>
                        <a:t>32</a:t>
                      </a:r>
                    </a:p>
                  </a:txBody>
                  <a:tcPr marL="9525" marR="9525" marT="9525" marB="0" anchor="ctr">
                    <a:lnT w="12700" cmpd="sng">
                      <a:noFill/>
                    </a:lnT>
                    <a:lnB w="12700" cmpd="sng">
                      <a:noFill/>
                    </a:lnB>
                    <a:noFill/>
                  </a:tcPr>
                </a:tc>
              </a:tr>
              <a:tr h="14690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600" b="1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</a:rPr>
                        <a:t>Shanghai,</a:t>
                      </a:r>
                      <a:r>
                        <a:rPr lang="en-US" sz="600" b="1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</a:rPr>
                        <a:t> </a:t>
                      </a:r>
                      <a:r>
                        <a:rPr lang="en-US" sz="6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</a:rPr>
                        <a:t>China</a:t>
                      </a:r>
                      <a:endParaRPr lang="en-US" sz="60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</a:endParaRPr>
                    </a:p>
                  </a:txBody>
                  <a:tcPr anchor="ctr">
                    <a:lnR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404040"/>
                          </a:solidFill>
                          <a:latin typeface="Verdana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mpd="sng">
                      <a:noFill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404040"/>
                          </a:solidFill>
                          <a:latin typeface="Verdana"/>
                        </a:rPr>
                        <a:t>25</a:t>
                      </a:r>
                    </a:p>
                  </a:txBody>
                  <a:tcPr marL="9525" marR="9525" marT="9525" marB="0" anchor="ctr">
                    <a:lnT w="12700" cmpd="sng">
                      <a:noFill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404040"/>
                          </a:solidFill>
                          <a:latin typeface="Verdana"/>
                        </a:rPr>
                        <a:t>26</a:t>
                      </a:r>
                    </a:p>
                  </a:txBody>
                  <a:tcPr marL="9525" marR="9525" marT="9525" marB="0" anchor="ctr">
                    <a:lnT w="12700" cmpd="sng">
                      <a:noFill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404040"/>
                          </a:solidFill>
                          <a:latin typeface="Verdana"/>
                        </a:rPr>
                        <a:t>28</a:t>
                      </a:r>
                    </a:p>
                  </a:txBody>
                  <a:tcPr marL="9525" marR="9525" marT="9525" marB="0" anchor="ctr">
                    <a:lnT w="12700" cmpd="sng">
                      <a:noFill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404040"/>
                          </a:solidFill>
                          <a:latin typeface="Verdana"/>
                        </a:rPr>
                        <a:t>31</a:t>
                      </a:r>
                    </a:p>
                  </a:txBody>
                  <a:tcPr marL="9525" marR="9525" marT="9525" marB="0" anchor="ctr">
                    <a:lnT w="12700" cmpd="sng">
                      <a:noFill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</a:tr>
              <a:tr h="14690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600" b="1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</a:rPr>
                        <a:t>Ningbo, </a:t>
                      </a:r>
                      <a:r>
                        <a:rPr lang="en-US" sz="6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</a:rPr>
                        <a:t>China</a:t>
                      </a:r>
                    </a:p>
                  </a:txBody>
                  <a:tcPr anchor="ctr">
                    <a:lnR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404040"/>
                          </a:solidFill>
                          <a:latin typeface="Verdana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mpd="sng">
                      <a:noFill/>
                    </a:lnT>
                    <a:lnB w="127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404040"/>
                          </a:solidFill>
                          <a:latin typeface="Verdana"/>
                        </a:rPr>
                        <a:t>24</a:t>
                      </a:r>
                    </a:p>
                  </a:txBody>
                  <a:tcPr marL="9525" marR="9525" marT="9525" marB="0" anchor="ctr">
                    <a:lnT w="12700" cmpd="sng">
                      <a:noFill/>
                    </a:lnT>
                    <a:lnB w="127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404040"/>
                          </a:solidFill>
                          <a:latin typeface="Verdana"/>
                        </a:rPr>
                        <a:t>25</a:t>
                      </a:r>
                    </a:p>
                  </a:txBody>
                  <a:tcPr marL="9525" marR="9525" marT="9525" marB="0" anchor="ctr">
                    <a:lnT w="12700" cmpd="sng">
                      <a:noFill/>
                    </a:lnT>
                    <a:lnB w="127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404040"/>
                          </a:solidFill>
                          <a:latin typeface="Verdana"/>
                        </a:rPr>
                        <a:t>27</a:t>
                      </a:r>
                    </a:p>
                  </a:txBody>
                  <a:tcPr marL="9525" marR="9525" marT="9525" marB="0" anchor="ctr">
                    <a:lnT w="12700" cmpd="sng">
                      <a:noFill/>
                    </a:lnT>
                    <a:lnB w="127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404040"/>
                          </a:solidFill>
                          <a:latin typeface="Verdana"/>
                        </a:rPr>
                        <a:t>30</a:t>
                      </a:r>
                    </a:p>
                  </a:txBody>
                  <a:tcPr marL="9525" marR="9525" marT="9525" marB="0" anchor="ctr">
                    <a:lnT w="12700" cmpd="sng">
                      <a:noFill/>
                    </a:lnT>
                    <a:lnB w="12700" cmpd="sng">
                      <a:noFill/>
                    </a:lnB>
                    <a:noFill/>
                  </a:tcPr>
                </a:tc>
              </a:tr>
              <a:tr h="14690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600" b="1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</a:rPr>
                        <a:t>Yantian, </a:t>
                      </a:r>
                      <a:r>
                        <a:rPr lang="en-US" sz="6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</a:rPr>
                        <a:t>China</a:t>
                      </a:r>
                    </a:p>
                  </a:txBody>
                  <a:tcPr anchor="ctr">
                    <a:lnR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404040"/>
                          </a:solidFill>
                          <a:latin typeface="Verdana"/>
                        </a:rPr>
                        <a:t>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mpd="sng">
                      <a:noFill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404040"/>
                          </a:solidFill>
                          <a:latin typeface="Verdana"/>
                        </a:rPr>
                        <a:t>21</a:t>
                      </a:r>
                    </a:p>
                  </a:txBody>
                  <a:tcPr marL="9525" marR="9525" marT="9525" marB="0" anchor="ctr">
                    <a:lnT w="12700" cmpd="sng">
                      <a:noFill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404040"/>
                          </a:solidFill>
                          <a:latin typeface="Verdana"/>
                        </a:rPr>
                        <a:t>23</a:t>
                      </a:r>
                    </a:p>
                  </a:txBody>
                  <a:tcPr marL="9525" marR="9525" marT="9525" marB="0" anchor="ctr">
                    <a:lnT w="12700" cmpd="sng">
                      <a:noFill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404040"/>
                          </a:solidFill>
                          <a:latin typeface="Verdana"/>
                        </a:rPr>
                        <a:t>25</a:t>
                      </a:r>
                    </a:p>
                  </a:txBody>
                  <a:tcPr marL="9525" marR="9525" marT="9525" marB="0" anchor="ctr">
                    <a:lnT w="12700" cmpd="sng">
                      <a:noFill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404040"/>
                          </a:solidFill>
                          <a:latin typeface="Verdana"/>
                        </a:rPr>
                        <a:t>27</a:t>
                      </a:r>
                    </a:p>
                  </a:txBody>
                  <a:tcPr marL="9525" marR="9525" marT="9525" marB="0" anchor="ctr">
                    <a:lnT w="12700" cmpd="sng">
                      <a:noFill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</a:tr>
              <a:tr h="14690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600" b="1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</a:rPr>
                        <a:t>Chiwan, </a:t>
                      </a:r>
                      <a:r>
                        <a:rPr lang="en-US" sz="6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</a:rPr>
                        <a:t>China</a:t>
                      </a:r>
                    </a:p>
                  </a:txBody>
                  <a:tcPr anchor="ctr">
                    <a:lnR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404040"/>
                          </a:solidFill>
                          <a:latin typeface="Verdana"/>
                        </a:rPr>
                        <a:t>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mpd="sng">
                      <a:noFill/>
                    </a:lnT>
                    <a:lnB w="127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404040"/>
                          </a:solidFill>
                          <a:latin typeface="Verdana"/>
                        </a:rPr>
                        <a:t>20</a:t>
                      </a:r>
                    </a:p>
                  </a:txBody>
                  <a:tcPr marL="9525" marR="9525" marT="9525" marB="0" anchor="ctr">
                    <a:lnT w="12700" cmpd="sng">
                      <a:noFill/>
                    </a:lnT>
                    <a:lnB w="127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404040"/>
                          </a:solidFill>
                          <a:latin typeface="Verdana"/>
                        </a:rPr>
                        <a:t>22</a:t>
                      </a:r>
                    </a:p>
                  </a:txBody>
                  <a:tcPr marL="9525" marR="9525" marT="9525" marB="0" anchor="ctr">
                    <a:lnT w="12700" cmpd="sng">
                      <a:noFill/>
                    </a:lnT>
                    <a:lnB w="127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404040"/>
                          </a:solidFill>
                          <a:latin typeface="Verdana"/>
                        </a:rPr>
                        <a:t>24</a:t>
                      </a:r>
                    </a:p>
                  </a:txBody>
                  <a:tcPr marL="9525" marR="9525" marT="9525" marB="0" anchor="ctr">
                    <a:lnT w="12700" cmpd="sng">
                      <a:noFill/>
                    </a:lnT>
                    <a:lnB w="127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404040"/>
                          </a:solidFill>
                          <a:latin typeface="Verdana"/>
                        </a:rPr>
                        <a:t>26</a:t>
                      </a:r>
                    </a:p>
                  </a:txBody>
                  <a:tcPr marL="9525" marR="9525" marT="9525" marB="0" anchor="ctr">
                    <a:lnT w="12700" cmpd="sng">
                      <a:noFill/>
                    </a:lnT>
                    <a:lnB w="12700" cmpd="sng">
                      <a:noFill/>
                    </a:lnB>
                    <a:noFill/>
                  </a:tcPr>
                </a:tc>
              </a:tr>
              <a:tr h="14690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600" b="1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</a:rPr>
                        <a:t>Singapore, </a:t>
                      </a:r>
                      <a:r>
                        <a:rPr lang="en-US" sz="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</a:rPr>
                        <a:t>Singapore</a:t>
                      </a:r>
                      <a:endParaRPr lang="en-US" sz="60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</a:endParaRPr>
                    </a:p>
                  </a:txBody>
                  <a:tcPr anchor="ctr">
                    <a:lnR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404040"/>
                          </a:solidFill>
                          <a:latin typeface="Verdana"/>
                        </a:rPr>
                        <a:t>15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mpd="sng">
                      <a:noFill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404040"/>
                          </a:solidFill>
                          <a:latin typeface="Verdana"/>
                        </a:rPr>
                        <a:t>16</a:t>
                      </a:r>
                    </a:p>
                  </a:txBody>
                  <a:tcPr marL="9525" marR="9525" marT="9525" marB="0" anchor="ctr">
                    <a:lnT w="12700" cmpd="sng">
                      <a:noFill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404040"/>
                          </a:solidFill>
                          <a:latin typeface="Verdana"/>
                        </a:rPr>
                        <a:t>18</a:t>
                      </a:r>
                    </a:p>
                  </a:txBody>
                  <a:tcPr marL="9525" marR="9525" marT="9525" marB="0" anchor="ctr">
                    <a:lnT w="12700" cmpd="sng">
                      <a:noFill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404040"/>
                          </a:solidFill>
                          <a:latin typeface="Verdana"/>
                        </a:rPr>
                        <a:t>20</a:t>
                      </a:r>
                    </a:p>
                  </a:txBody>
                  <a:tcPr marL="9525" marR="9525" marT="9525" marB="0" anchor="ctr">
                    <a:lnT w="12700" cmpd="sng">
                      <a:noFill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404040"/>
                          </a:solidFill>
                          <a:latin typeface="Verdana"/>
                        </a:rPr>
                        <a:t>22</a:t>
                      </a:r>
                    </a:p>
                  </a:txBody>
                  <a:tcPr marL="9525" marR="9525" marT="9525" marB="0" anchor="ctr">
                    <a:lnT w="12700" cmpd="sng">
                      <a:noFill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</a:tr>
              <a:tr h="14690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600" b="1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</a:rPr>
                        <a:t>Port</a:t>
                      </a:r>
                      <a:r>
                        <a:rPr lang="en-US" sz="600" b="1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</a:rPr>
                        <a:t> Klang, </a:t>
                      </a:r>
                      <a:r>
                        <a:rPr lang="en-US" sz="6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</a:rPr>
                        <a:t>Malaysia</a:t>
                      </a:r>
                      <a:endParaRPr lang="en-US" sz="60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</a:endParaRPr>
                    </a:p>
                  </a:txBody>
                  <a:tcPr anchor="ctr">
                    <a:lnR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404040"/>
                          </a:solidFill>
                          <a:latin typeface="Verdana"/>
                        </a:rPr>
                        <a:t>13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mpd="sng">
                      <a:noFill/>
                    </a:lnT>
                    <a:lnB w="127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404040"/>
                          </a:solidFill>
                          <a:latin typeface="Verdana"/>
                        </a:rPr>
                        <a:t>15</a:t>
                      </a:r>
                    </a:p>
                  </a:txBody>
                  <a:tcPr marL="9525" marR="9525" marT="9525" marB="0" anchor="ctr">
                    <a:lnT w="12700" cmpd="sng">
                      <a:noFill/>
                    </a:lnT>
                    <a:lnB w="127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404040"/>
                          </a:solidFill>
                          <a:latin typeface="Verdana"/>
                        </a:rPr>
                        <a:t>16</a:t>
                      </a:r>
                    </a:p>
                  </a:txBody>
                  <a:tcPr marL="9525" marR="9525" marT="9525" marB="0" anchor="ctr">
                    <a:lnT w="12700" cmpd="sng">
                      <a:noFill/>
                    </a:lnT>
                    <a:lnB w="127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404040"/>
                          </a:solidFill>
                          <a:latin typeface="Verdana"/>
                        </a:rPr>
                        <a:t>18</a:t>
                      </a:r>
                    </a:p>
                  </a:txBody>
                  <a:tcPr marL="9525" marR="9525" marT="9525" marB="0" anchor="ctr">
                    <a:lnT w="12700" cmpd="sng">
                      <a:noFill/>
                    </a:lnT>
                    <a:lnB w="127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404040"/>
                          </a:solidFill>
                          <a:latin typeface="Verdana"/>
                        </a:rPr>
                        <a:t>21</a:t>
                      </a:r>
                    </a:p>
                  </a:txBody>
                  <a:tcPr marL="9525" marR="9525" marT="9525" marB="0" anchor="ctr">
                    <a:lnT w="12700" cmpd="sng">
                      <a:noFill/>
                    </a:lnT>
                    <a:lnB w="12700" cmpd="sng">
                      <a:noFill/>
                    </a:lnB>
                    <a:noFill/>
                  </a:tcPr>
                </a:tc>
              </a:tr>
            </a:tbl>
          </a:graphicData>
        </a:graphic>
      </p:graphicFrame>
      <p:pic>
        <p:nvPicPr>
          <p:cNvPr id="8194" name="Picture 2" descr="C:\Documents and Settings\rar050\Desktop\Changes\new set\Asia---Europe-(AE3)---Westbound_map.gif"/>
          <p:cNvPicPr>
            <a:picLocks noChangeAspect="1" noChangeArrowheads="1"/>
          </p:cNvPicPr>
          <p:nvPr/>
        </p:nvPicPr>
        <p:blipFill>
          <a:blip r:embed="rId3" cstate="print"/>
          <a:srcRect b="1705"/>
          <a:stretch>
            <a:fillRect/>
          </a:stretch>
        </p:blipFill>
        <p:spPr bwMode="auto">
          <a:xfrm>
            <a:off x="361383" y="1150746"/>
            <a:ext cx="4194742" cy="257194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26895015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Asia-Mediterranean (AE11) – Westbound</a:t>
            </a:r>
            <a:endParaRPr lang="en-GB" dirty="0"/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599334616"/>
              </p:ext>
            </p:extLst>
          </p:nvPr>
        </p:nvGraphicFramePr>
        <p:xfrm>
          <a:off x="4678363" y="1143002"/>
          <a:ext cx="4172339" cy="510430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172339"/>
              </a:tblGrid>
              <a:tr h="380781"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>
                          <a:solidFill>
                            <a:schemeClr val="bg1"/>
                          </a:solidFill>
                        </a:rPr>
                        <a:t>SERVICE HIGHLIGHTS</a:t>
                      </a:r>
                      <a:endParaRPr lang="en-GB" sz="10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</a:tr>
              <a:tr h="2273742">
                <a:tc>
                  <a:txBody>
                    <a:bodyPr/>
                    <a:lstStyle/>
                    <a:p>
                      <a:pPr marL="179388" indent="-179388">
                        <a:lnSpc>
                          <a:spcPct val="150000"/>
                        </a:lnSpc>
                        <a:buClr>
                          <a:schemeClr val="tx2"/>
                        </a:buClr>
                        <a:buSzPct val="80000"/>
                        <a:buFont typeface="Wingdings 3" pitchFamily="18" charset="2"/>
                        <a:buChar char="y"/>
                      </a:pPr>
                      <a:r>
                        <a:rPr kumimoji="0" lang="da-DK" sz="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>
                              <a:lumMod val="75000"/>
                              <a:lumOff val="25000"/>
                            </a:srgb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Offers unique North China to West Mediterranean coverage on the largest vessel type ever deployed in Mediterranean</a:t>
                      </a:r>
                    </a:p>
                    <a:p>
                      <a:pPr marL="179388" indent="-179388">
                        <a:lnSpc>
                          <a:spcPct val="150000"/>
                        </a:lnSpc>
                        <a:buClr>
                          <a:schemeClr val="tx2"/>
                        </a:buClr>
                        <a:buSzPct val="80000"/>
                        <a:buFont typeface="Wingdings 3" pitchFamily="18" charset="2"/>
                        <a:buChar char="y"/>
                      </a:pPr>
                      <a:r>
                        <a:rPr kumimoji="0" lang="da-DK" sz="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>
                              <a:lumMod val="75000"/>
                              <a:lumOff val="25000"/>
                            </a:srgb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Excellent transit times from the South China ports of Nansha, Chiwan, Yantian into Spain</a:t>
                      </a:r>
                    </a:p>
                    <a:p>
                      <a:pPr marL="179388" indent="-179388">
                        <a:lnSpc>
                          <a:spcPct val="150000"/>
                        </a:lnSpc>
                        <a:buClr>
                          <a:schemeClr val="tx2"/>
                        </a:buClr>
                        <a:buSzPct val="80000"/>
                        <a:buFont typeface="Wingdings 3" pitchFamily="18" charset="2"/>
                        <a:buChar char="y"/>
                      </a:pPr>
                      <a:r>
                        <a:rPr kumimoji="0" lang="en-US" sz="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>
                              <a:lumMod val="75000"/>
                              <a:lumOff val="25000"/>
                            </a:srgb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Market’s fastest transit times from South China to Valencia</a:t>
                      </a:r>
                      <a:br>
                        <a:rPr kumimoji="0" lang="en-US" sz="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>
                              <a:lumMod val="75000"/>
                              <a:lumOff val="25000"/>
                            </a:srgb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0" lang="en-US" sz="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>
                              <a:lumMod val="75000"/>
                              <a:lumOff val="25000"/>
                            </a:srgb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and Algeciras via a dedicated call on the US East Coast service </a:t>
                      </a:r>
                      <a:r>
                        <a:rPr kumimoji="0" lang="en-US" sz="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(TP13)</a:t>
                      </a:r>
                    </a:p>
                    <a:p>
                      <a:pPr marL="179388" indent="-179388">
                        <a:lnSpc>
                          <a:spcPct val="150000"/>
                        </a:lnSpc>
                        <a:buClr>
                          <a:schemeClr val="tx2"/>
                        </a:buClr>
                        <a:buSzPct val="80000"/>
                        <a:buFont typeface="Wingdings 3" pitchFamily="18" charset="2"/>
                        <a:buChar char="y"/>
                      </a:pPr>
                      <a:r>
                        <a:rPr kumimoji="0" lang="da-DK" sz="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>
                              <a:lumMod val="75000"/>
                              <a:lumOff val="25000"/>
                            </a:srgb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Continues to service the Italy and Spain market with two separate dedicated services (AE11 and AE20) </a:t>
                      </a:r>
                    </a:p>
                    <a:p>
                      <a:pPr marL="179388" indent="-179388">
                        <a:lnSpc>
                          <a:spcPct val="150000"/>
                        </a:lnSpc>
                        <a:buClr>
                          <a:schemeClr val="tx2"/>
                        </a:buClr>
                        <a:buSzPct val="80000"/>
                        <a:buFont typeface="Wingdings 3" pitchFamily="18" charset="2"/>
                        <a:buChar char="y"/>
                      </a:pPr>
                      <a:r>
                        <a:rPr kumimoji="0" lang="da-DK" sz="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>
                              <a:lumMod val="75000"/>
                              <a:lumOff val="25000"/>
                            </a:srgb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Unique double call (twice a week) into Fos Sur Mer (France) from a wide range of origin ports</a:t>
                      </a:r>
                    </a:p>
                    <a:p>
                      <a:pPr marL="179388" indent="-179388">
                        <a:lnSpc>
                          <a:spcPct val="150000"/>
                        </a:lnSpc>
                        <a:buClr>
                          <a:schemeClr val="tx2"/>
                        </a:buClr>
                        <a:buSzPct val="80000"/>
                        <a:buFont typeface="Wingdings 3" pitchFamily="18" charset="2"/>
                        <a:buChar char="y"/>
                      </a:pPr>
                      <a:r>
                        <a:rPr kumimoji="0" lang="da-DK" sz="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>
                              <a:lumMod val="75000"/>
                              <a:lumOff val="25000"/>
                            </a:srgb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Competitive product into South Italy via Gioia Tauro</a:t>
                      </a:r>
                    </a:p>
                  </a:txBody>
                  <a:tcPr marL="216000" marR="216000" marT="180000" marB="1080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solidFill>
                      <a:schemeClr val="bg1">
                        <a:alpha val="50196"/>
                      </a:schemeClr>
                    </a:solidFill>
                  </a:tcPr>
                </a:tc>
              </a:tr>
              <a:tr h="2240967">
                <a:tc>
                  <a:txBody>
                    <a:bodyPr/>
                    <a:lstStyle/>
                    <a:p>
                      <a:pPr marL="179388" indent="-179388">
                        <a:lnSpc>
                          <a:spcPct val="150000"/>
                        </a:lnSpc>
                        <a:buClr>
                          <a:schemeClr val="tx2"/>
                        </a:buClr>
                        <a:buSzPct val="80000"/>
                        <a:buFont typeface="Wingdings 3" pitchFamily="18" charset="2"/>
                        <a:buChar char="y"/>
                      </a:pPr>
                      <a:endParaRPr kumimoji="0" lang="da-DK" sz="8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>
                            <a:lumMod val="75000"/>
                            <a:lumOff val="25000"/>
                          </a:srgbClr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16000" marR="216000" marT="180000" marB="1080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196"/>
                      </a:schemeClr>
                    </a:solidFill>
                  </a:tcPr>
                </a:tc>
              </a:tr>
            </a:tbl>
          </a:graphicData>
        </a:graphic>
      </p:graphicFrame>
      <p:pic>
        <p:nvPicPr>
          <p:cNvPr id="3075" name="Picture 3" descr="C:\Rajiv\P3 Network\Proformas\Final Schedules\Asia-Europe\NEW\Asia---Europe-(AE11)---Westbound-(map).gif"/>
          <p:cNvPicPr>
            <a:picLocks noChangeAspect="1" noChangeArrowheads="1"/>
          </p:cNvPicPr>
          <p:nvPr/>
        </p:nvPicPr>
        <p:blipFill>
          <a:blip r:embed="rId3" cstate="print"/>
          <a:srcRect b="4161"/>
          <a:stretch>
            <a:fillRect/>
          </a:stretch>
        </p:blipFill>
        <p:spPr bwMode="auto">
          <a:xfrm>
            <a:off x="343715" y="1121939"/>
            <a:ext cx="4212409" cy="2600749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18" name="Table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415393126"/>
              </p:ext>
            </p:extLst>
          </p:nvPr>
        </p:nvGraphicFramePr>
        <p:xfrm>
          <a:off x="350838" y="3856039"/>
          <a:ext cx="4205288" cy="21637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26424"/>
                <a:gridCol w="719716"/>
                <a:gridCol w="719716"/>
                <a:gridCol w="719716"/>
                <a:gridCol w="719716"/>
              </a:tblGrid>
              <a:tr h="238273">
                <a:tc gridSpan="5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700" b="1" dirty="0" smtClean="0">
                          <a:solidFill>
                            <a:schemeClr val="bg1"/>
                          </a:solidFill>
                          <a:latin typeface="Verdana" pitchFamily="34" charset="0"/>
                        </a:rPr>
                        <a:t>TRANSIT TIME MATRIX</a:t>
                      </a:r>
                    </a:p>
                  </a:txBody>
                  <a:tcPr marL="91999" marR="91999" marT="46000" marB="4600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700" dirty="0" smtClean="0">
                        <a:solidFill>
                          <a:schemeClr val="bg1"/>
                        </a:solidFill>
                      </a:endParaRPr>
                    </a:p>
                  </a:txBody>
                  <a:tcPr marT="7200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238273"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700" b="1" smtClean="0">
                          <a:solidFill>
                            <a:schemeClr val="bg1"/>
                          </a:solidFill>
                          <a:latin typeface="Verdana" pitchFamily="34" charset="0"/>
                        </a:rPr>
                        <a:t>DEPARTS</a:t>
                      </a:r>
                      <a:endParaRPr lang="en-US" sz="700" b="1" dirty="0" smtClean="0">
                        <a:solidFill>
                          <a:schemeClr val="bg1"/>
                        </a:solidFill>
                        <a:latin typeface="Verdana" pitchFamily="34" charset="0"/>
                      </a:endParaRPr>
                    </a:p>
                  </a:txBody>
                  <a:tcPr marL="91999" marR="91999" marT="46000" marB="4600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700" b="1" dirty="0" smtClean="0">
                          <a:solidFill>
                            <a:schemeClr val="bg1"/>
                          </a:solidFill>
                        </a:rPr>
                        <a:t>ARRIVES</a:t>
                      </a:r>
                    </a:p>
                  </a:txBody>
                  <a:tcPr marL="91999" marR="91999" marT="7244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700" dirty="0" smtClean="0">
                        <a:solidFill>
                          <a:schemeClr val="bg1"/>
                        </a:solidFill>
                      </a:endParaRPr>
                    </a:p>
                  </a:txBody>
                  <a:tcPr marT="72000" marB="0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700" dirty="0" smtClean="0">
                        <a:solidFill>
                          <a:schemeClr val="bg1"/>
                        </a:solidFill>
                      </a:endParaRPr>
                    </a:p>
                  </a:txBody>
                  <a:tcPr marT="72000" marB="0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700" dirty="0" smtClean="0">
                        <a:solidFill>
                          <a:schemeClr val="bg1"/>
                        </a:solidFill>
                      </a:endParaRPr>
                    </a:p>
                  </a:txBody>
                  <a:tcPr marT="72000" marB="0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</a:tr>
              <a:tr h="260610"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700" b="1" dirty="0" smtClean="0">
                        <a:solidFill>
                          <a:schemeClr val="bg1"/>
                        </a:solidFill>
                        <a:latin typeface="Verdana" pitchFamily="34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600" b="1" dirty="0" err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Gioia</a:t>
                      </a:r>
                      <a:r>
                        <a:rPr lang="en-US" sz="600" b="1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 </a:t>
                      </a:r>
                      <a:r>
                        <a:rPr lang="en-US" sz="600" b="1" dirty="0" err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Tauro</a:t>
                      </a:r>
                      <a:endParaRPr lang="en-US" sz="600" b="1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marL="0" marR="0" marT="18288" marB="18288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600" b="1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Valencia</a:t>
                      </a:r>
                    </a:p>
                  </a:txBody>
                  <a:tcPr marL="0" marR="0" marT="18288" marB="18288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600" b="1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Barcelona</a:t>
                      </a:r>
                    </a:p>
                  </a:txBody>
                  <a:tcPr marL="0" marR="0" marT="18288" marB="18288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600" b="1" dirty="0" err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Fos</a:t>
                      </a:r>
                      <a:r>
                        <a:rPr lang="en-US" sz="600" b="1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 </a:t>
                      </a:r>
                      <a:r>
                        <a:rPr lang="en-US" sz="600" b="1" baseline="0" dirty="0" err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s</a:t>
                      </a:r>
                      <a:r>
                        <a:rPr lang="en-US" sz="600" b="1" dirty="0" err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ur</a:t>
                      </a:r>
                      <a:r>
                        <a:rPr lang="en-US" sz="600" b="1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 </a:t>
                      </a:r>
                      <a:r>
                        <a:rPr lang="en-US" sz="600" b="1" baseline="0" dirty="0" err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M</a:t>
                      </a:r>
                      <a:r>
                        <a:rPr lang="en-US" sz="600" b="1" dirty="0" err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er</a:t>
                      </a:r>
                      <a:endParaRPr lang="en-US" sz="600" b="1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marL="0" marR="0" marT="18288" marB="18288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203801">
                <a:tc>
                  <a:txBody>
                    <a:bodyPr/>
                    <a:lstStyle/>
                    <a:p>
                      <a:r>
                        <a:rPr lang="en-US" sz="600" b="1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Qingdao, </a:t>
                      </a:r>
                      <a:r>
                        <a:rPr lang="en-US" sz="600" b="0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China</a:t>
                      </a:r>
                      <a:endParaRPr lang="en-US" sz="600" b="0" kern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999" marR="91999" marT="46000" marB="46000" anchor="ctr">
                    <a:lnR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 smtClean="0">
                          <a:solidFill>
                            <a:srgbClr val="404040"/>
                          </a:solidFill>
                          <a:latin typeface="Verdana"/>
                        </a:rPr>
                        <a:t>28</a:t>
                      </a:r>
                      <a:endParaRPr lang="en-US" sz="600" b="0" i="0" u="none" strike="noStrike" dirty="0">
                        <a:solidFill>
                          <a:srgbClr val="404040"/>
                        </a:solidFill>
                        <a:latin typeface="Verdana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 smtClean="0">
                          <a:solidFill>
                            <a:srgbClr val="404040"/>
                          </a:solidFill>
                          <a:latin typeface="Verdana"/>
                        </a:rPr>
                        <a:t>31</a:t>
                      </a:r>
                      <a:endParaRPr lang="en-US" sz="600" b="0" i="0" u="none" strike="noStrike" dirty="0">
                        <a:solidFill>
                          <a:srgbClr val="404040"/>
                        </a:solidFill>
                        <a:latin typeface="Verdana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 smtClean="0">
                          <a:solidFill>
                            <a:srgbClr val="404040"/>
                          </a:solidFill>
                          <a:latin typeface="Verdana"/>
                        </a:rPr>
                        <a:t>33</a:t>
                      </a:r>
                      <a:endParaRPr lang="en-US" sz="600" b="0" i="0" u="none" strike="noStrike" dirty="0">
                        <a:solidFill>
                          <a:srgbClr val="404040"/>
                        </a:solidFill>
                        <a:latin typeface="Verdana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404040"/>
                          </a:solidFill>
                          <a:latin typeface="Verdana"/>
                        </a:rPr>
                        <a:t>35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</a:tr>
              <a:tr h="20380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600" b="1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Shanghai, </a:t>
                      </a:r>
                      <a:r>
                        <a:rPr lang="en-US" sz="600" b="0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China</a:t>
                      </a:r>
                    </a:p>
                  </a:txBody>
                  <a:tcPr marL="91999" marR="91999" marT="46000" marB="46000" anchor="ctr">
                    <a:lnR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 smtClean="0">
                          <a:solidFill>
                            <a:srgbClr val="404040"/>
                          </a:solidFill>
                          <a:latin typeface="Verdana"/>
                        </a:rPr>
                        <a:t>26</a:t>
                      </a:r>
                      <a:endParaRPr lang="en-US" sz="600" b="0" i="0" u="none" strike="noStrike" dirty="0">
                        <a:solidFill>
                          <a:srgbClr val="404040"/>
                        </a:solidFill>
                        <a:latin typeface="Verdana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mpd="sng">
                      <a:noFill/>
                    </a:lnT>
                    <a:lnB w="127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 smtClean="0">
                          <a:solidFill>
                            <a:srgbClr val="404040"/>
                          </a:solidFill>
                          <a:latin typeface="Verdana"/>
                        </a:rPr>
                        <a:t>29</a:t>
                      </a:r>
                      <a:endParaRPr lang="en-US" sz="600" b="0" i="0" u="none" strike="noStrike" dirty="0">
                        <a:solidFill>
                          <a:srgbClr val="404040"/>
                        </a:solidFill>
                        <a:latin typeface="Verdana"/>
                      </a:endParaRPr>
                    </a:p>
                  </a:txBody>
                  <a:tcPr marL="9525" marR="9525" marT="9525" marB="0" anchor="ctr">
                    <a:lnT w="12700" cmpd="sng">
                      <a:noFill/>
                    </a:lnT>
                    <a:lnB w="127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 smtClean="0">
                          <a:solidFill>
                            <a:srgbClr val="404040"/>
                          </a:solidFill>
                          <a:latin typeface="Verdana"/>
                        </a:rPr>
                        <a:t>31</a:t>
                      </a:r>
                      <a:endParaRPr lang="en-US" sz="600" b="0" i="0" u="none" strike="noStrike" dirty="0">
                        <a:solidFill>
                          <a:srgbClr val="404040"/>
                        </a:solidFill>
                        <a:latin typeface="Verdana"/>
                      </a:endParaRPr>
                    </a:p>
                  </a:txBody>
                  <a:tcPr marL="9525" marR="9525" marT="9525" marB="0" anchor="ctr">
                    <a:lnT w="12700" cmpd="sng">
                      <a:noFill/>
                    </a:lnT>
                    <a:lnB w="127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404040"/>
                          </a:solidFill>
                          <a:latin typeface="Verdana"/>
                        </a:rPr>
                        <a:t>33</a:t>
                      </a:r>
                    </a:p>
                  </a:txBody>
                  <a:tcPr marL="9525" marR="9525" marT="9525" marB="0" anchor="ctr">
                    <a:lnT w="12700" cmpd="sng">
                      <a:noFill/>
                    </a:lnT>
                    <a:lnB w="12700" cmpd="sng">
                      <a:noFill/>
                    </a:lnB>
                    <a:noFill/>
                  </a:tcPr>
                </a:tc>
              </a:tr>
              <a:tr h="20380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600" b="1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Ningbo, </a:t>
                      </a:r>
                      <a:r>
                        <a:rPr lang="en-US" sz="600" b="0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China</a:t>
                      </a:r>
                    </a:p>
                  </a:txBody>
                  <a:tcPr marL="91999" marR="91999" marT="46000" marB="46000" anchor="ctr">
                    <a:lnR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 smtClean="0">
                          <a:solidFill>
                            <a:srgbClr val="404040"/>
                          </a:solidFill>
                          <a:latin typeface="Verdana"/>
                        </a:rPr>
                        <a:t>25</a:t>
                      </a:r>
                      <a:endParaRPr lang="en-US" sz="600" b="0" i="0" u="none" strike="noStrike" dirty="0">
                        <a:solidFill>
                          <a:srgbClr val="404040"/>
                        </a:solidFill>
                        <a:latin typeface="Verdana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mpd="sng">
                      <a:noFill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 smtClean="0">
                          <a:solidFill>
                            <a:srgbClr val="404040"/>
                          </a:solidFill>
                          <a:latin typeface="Verdana"/>
                        </a:rPr>
                        <a:t>28</a:t>
                      </a:r>
                      <a:endParaRPr lang="en-US" sz="600" b="0" i="0" u="none" strike="noStrike" dirty="0">
                        <a:solidFill>
                          <a:srgbClr val="404040"/>
                        </a:solidFill>
                        <a:latin typeface="Verdana"/>
                      </a:endParaRPr>
                    </a:p>
                  </a:txBody>
                  <a:tcPr marL="9525" marR="9525" marT="9525" marB="0" anchor="ctr">
                    <a:lnT w="12700" cmpd="sng">
                      <a:noFill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 smtClean="0">
                          <a:solidFill>
                            <a:srgbClr val="404040"/>
                          </a:solidFill>
                          <a:latin typeface="Verdana"/>
                        </a:rPr>
                        <a:t>30</a:t>
                      </a:r>
                      <a:endParaRPr lang="en-US" sz="600" b="0" i="0" u="none" strike="noStrike" dirty="0">
                        <a:solidFill>
                          <a:srgbClr val="404040"/>
                        </a:solidFill>
                        <a:latin typeface="Verdana"/>
                      </a:endParaRPr>
                    </a:p>
                  </a:txBody>
                  <a:tcPr marL="9525" marR="9525" marT="9525" marB="0" anchor="ctr">
                    <a:lnT w="12700" cmpd="sng">
                      <a:noFill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404040"/>
                          </a:solidFill>
                          <a:latin typeface="Verdana"/>
                        </a:rPr>
                        <a:t>32</a:t>
                      </a:r>
                    </a:p>
                  </a:txBody>
                  <a:tcPr marL="9525" marR="9525" marT="9525" marB="0" anchor="ctr">
                    <a:lnT w="12700" cmpd="sng">
                      <a:noFill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</a:tr>
              <a:tr h="20380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600" b="1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</a:rPr>
                        <a:t>Nansha,</a:t>
                      </a:r>
                      <a:r>
                        <a:rPr lang="en-US" sz="600" b="1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</a:rPr>
                        <a:t> </a:t>
                      </a:r>
                      <a:r>
                        <a:rPr lang="en-US" sz="6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</a:rPr>
                        <a:t>China</a:t>
                      </a:r>
                      <a:endParaRPr lang="en-US" sz="60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</a:endParaRPr>
                    </a:p>
                  </a:txBody>
                  <a:tcPr marL="91999" marR="91999" marT="46000" marB="46000" anchor="ctr">
                    <a:lnR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 smtClean="0">
                          <a:solidFill>
                            <a:srgbClr val="404040"/>
                          </a:solidFill>
                          <a:latin typeface="Verdana"/>
                        </a:rPr>
                        <a:t>22</a:t>
                      </a:r>
                      <a:endParaRPr lang="en-US" sz="600" b="0" i="0" u="none" strike="noStrike" dirty="0">
                        <a:solidFill>
                          <a:srgbClr val="404040"/>
                        </a:solidFill>
                        <a:latin typeface="Verdana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mpd="sng">
                      <a:noFill/>
                    </a:lnT>
                    <a:lnB w="127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 smtClean="0">
                          <a:solidFill>
                            <a:srgbClr val="404040"/>
                          </a:solidFill>
                          <a:latin typeface="Verdana"/>
                        </a:rPr>
                        <a:t>25</a:t>
                      </a:r>
                      <a:endParaRPr lang="en-US" sz="600" b="0" i="0" u="none" strike="noStrike" dirty="0">
                        <a:solidFill>
                          <a:srgbClr val="404040"/>
                        </a:solidFill>
                        <a:latin typeface="Verdana"/>
                      </a:endParaRPr>
                    </a:p>
                  </a:txBody>
                  <a:tcPr marL="9525" marR="9525" marT="9525" marB="0" anchor="ctr">
                    <a:lnT w="12700" cmpd="sng">
                      <a:noFill/>
                    </a:lnT>
                    <a:lnB w="127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 smtClean="0">
                          <a:solidFill>
                            <a:srgbClr val="404040"/>
                          </a:solidFill>
                          <a:latin typeface="Verdana"/>
                        </a:rPr>
                        <a:t>27</a:t>
                      </a:r>
                      <a:endParaRPr lang="en-US" sz="600" b="0" i="0" u="none" strike="noStrike" dirty="0">
                        <a:solidFill>
                          <a:srgbClr val="404040"/>
                        </a:solidFill>
                        <a:latin typeface="Verdana"/>
                      </a:endParaRPr>
                    </a:p>
                  </a:txBody>
                  <a:tcPr marL="9525" marR="9525" marT="9525" marB="0" anchor="ctr">
                    <a:lnT w="12700" cmpd="sng">
                      <a:noFill/>
                    </a:lnT>
                    <a:lnB w="127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404040"/>
                          </a:solidFill>
                          <a:latin typeface="Verdana"/>
                        </a:rPr>
                        <a:t>29</a:t>
                      </a:r>
                    </a:p>
                  </a:txBody>
                  <a:tcPr marL="9525" marR="9525" marT="9525" marB="0" anchor="ctr">
                    <a:lnT w="12700" cmpd="sng">
                      <a:noFill/>
                    </a:lnT>
                    <a:lnB w="12700" cmpd="sng">
                      <a:noFill/>
                    </a:lnB>
                    <a:noFill/>
                  </a:tcPr>
                </a:tc>
              </a:tr>
              <a:tr h="20380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600" b="1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</a:rPr>
                        <a:t>Chiwan,</a:t>
                      </a:r>
                      <a:r>
                        <a:rPr lang="en-US" sz="6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</a:rPr>
                        <a:t> China</a:t>
                      </a:r>
                      <a:endParaRPr lang="en-US" sz="60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</a:endParaRPr>
                    </a:p>
                  </a:txBody>
                  <a:tcPr marL="91999" marR="91999" marT="46000" marB="46000" anchor="ctr">
                    <a:lnR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 smtClean="0">
                          <a:solidFill>
                            <a:srgbClr val="404040"/>
                          </a:solidFill>
                          <a:latin typeface="Verdana"/>
                        </a:rPr>
                        <a:t>21</a:t>
                      </a:r>
                      <a:endParaRPr lang="en-US" sz="600" b="0" i="0" u="none" strike="noStrike" dirty="0">
                        <a:solidFill>
                          <a:srgbClr val="404040"/>
                        </a:solidFill>
                        <a:latin typeface="Verdana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mpd="sng">
                      <a:noFill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 smtClean="0">
                          <a:solidFill>
                            <a:srgbClr val="404040"/>
                          </a:solidFill>
                          <a:latin typeface="Verdana"/>
                        </a:rPr>
                        <a:t>24</a:t>
                      </a:r>
                      <a:endParaRPr lang="en-US" sz="600" b="0" i="0" u="none" strike="noStrike" dirty="0">
                        <a:solidFill>
                          <a:srgbClr val="404040"/>
                        </a:solidFill>
                        <a:latin typeface="Verdana"/>
                      </a:endParaRPr>
                    </a:p>
                  </a:txBody>
                  <a:tcPr marL="9525" marR="9525" marT="9525" marB="0" anchor="ctr">
                    <a:lnT w="12700" cmpd="sng">
                      <a:noFill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 smtClean="0">
                          <a:solidFill>
                            <a:srgbClr val="404040"/>
                          </a:solidFill>
                          <a:latin typeface="Verdana"/>
                        </a:rPr>
                        <a:t>26</a:t>
                      </a:r>
                      <a:endParaRPr lang="en-US" sz="600" b="0" i="0" u="none" strike="noStrike" dirty="0">
                        <a:solidFill>
                          <a:srgbClr val="404040"/>
                        </a:solidFill>
                        <a:latin typeface="Verdana"/>
                      </a:endParaRPr>
                    </a:p>
                  </a:txBody>
                  <a:tcPr marL="9525" marR="9525" marT="9525" marB="0" anchor="ctr">
                    <a:lnT w="12700" cmpd="sng">
                      <a:noFill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404040"/>
                          </a:solidFill>
                          <a:latin typeface="Verdana"/>
                        </a:rPr>
                        <a:t>28</a:t>
                      </a:r>
                    </a:p>
                  </a:txBody>
                  <a:tcPr marL="9525" marR="9525" marT="9525" marB="0" anchor="ctr">
                    <a:lnT w="12700" cmpd="sng">
                      <a:noFill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</a:tr>
              <a:tr h="20380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600" b="1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</a:rPr>
                        <a:t>Yantian, </a:t>
                      </a:r>
                      <a:r>
                        <a:rPr lang="en-US" sz="6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</a:rPr>
                        <a:t>China</a:t>
                      </a:r>
                      <a:endParaRPr lang="en-US" sz="60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</a:endParaRPr>
                    </a:p>
                  </a:txBody>
                  <a:tcPr marL="91999" marR="91999" marT="46000" marB="46000" anchor="ctr">
                    <a:lnR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 smtClean="0">
                          <a:solidFill>
                            <a:srgbClr val="404040"/>
                          </a:solidFill>
                          <a:latin typeface="Verdana"/>
                        </a:rPr>
                        <a:t>20</a:t>
                      </a:r>
                      <a:endParaRPr lang="en-US" sz="600" b="0" i="0" u="none" strike="noStrike" dirty="0">
                        <a:solidFill>
                          <a:srgbClr val="404040"/>
                        </a:solidFill>
                        <a:latin typeface="Verdana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mpd="sng">
                      <a:noFill/>
                    </a:lnT>
                    <a:lnB w="127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 smtClean="0">
                          <a:solidFill>
                            <a:srgbClr val="404040"/>
                          </a:solidFill>
                          <a:latin typeface="Verdana"/>
                        </a:rPr>
                        <a:t>22</a:t>
                      </a:r>
                      <a:endParaRPr lang="en-US" sz="600" b="0" i="0" u="none" strike="noStrike" dirty="0">
                        <a:solidFill>
                          <a:srgbClr val="404040"/>
                        </a:solidFill>
                        <a:latin typeface="Verdana"/>
                      </a:endParaRPr>
                    </a:p>
                  </a:txBody>
                  <a:tcPr marL="9525" marR="9525" marT="9525" marB="0" anchor="ctr">
                    <a:lnT w="12700" cmpd="sng">
                      <a:noFill/>
                    </a:lnT>
                    <a:lnB w="127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 smtClean="0">
                          <a:solidFill>
                            <a:srgbClr val="404040"/>
                          </a:solidFill>
                          <a:latin typeface="Verdana"/>
                        </a:rPr>
                        <a:t>25</a:t>
                      </a:r>
                      <a:endParaRPr lang="en-US" sz="600" b="0" i="0" u="none" strike="noStrike" dirty="0">
                        <a:solidFill>
                          <a:srgbClr val="404040"/>
                        </a:solidFill>
                        <a:latin typeface="Verdana"/>
                      </a:endParaRPr>
                    </a:p>
                  </a:txBody>
                  <a:tcPr marL="9525" marR="9525" marT="9525" marB="0" anchor="ctr">
                    <a:lnT w="12700" cmpd="sng">
                      <a:noFill/>
                    </a:lnT>
                    <a:lnB w="127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404040"/>
                          </a:solidFill>
                          <a:latin typeface="Verdana"/>
                        </a:rPr>
                        <a:t>27</a:t>
                      </a:r>
                    </a:p>
                  </a:txBody>
                  <a:tcPr marL="9525" marR="9525" marT="9525" marB="0" anchor="ctr">
                    <a:lnT w="12700" cmpd="sng">
                      <a:noFill/>
                    </a:lnT>
                    <a:lnB w="12700" cmpd="sng">
                      <a:noFill/>
                    </a:lnB>
                    <a:noFill/>
                  </a:tcPr>
                </a:tc>
              </a:tr>
              <a:tr h="20380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600" b="1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</a:rPr>
                        <a:t>Singapore,</a:t>
                      </a:r>
                      <a:r>
                        <a:rPr lang="en-US" sz="600" b="1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</a:rPr>
                        <a:t> </a:t>
                      </a:r>
                      <a:r>
                        <a:rPr 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</a:rPr>
                        <a:t>Singapore</a:t>
                      </a:r>
                      <a:endParaRPr lang="en-US" sz="600" b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</a:endParaRPr>
                    </a:p>
                  </a:txBody>
                  <a:tcPr marL="91999" marR="91999" marT="46000" marB="46000" anchor="ctr">
                    <a:lnR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404040"/>
                          </a:solidFill>
                          <a:latin typeface="Verdana"/>
                        </a:rPr>
                        <a:t>15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mpd="sng">
                      <a:noFill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404040"/>
                          </a:solidFill>
                          <a:latin typeface="Verdana"/>
                        </a:rPr>
                        <a:t>18</a:t>
                      </a:r>
                    </a:p>
                  </a:txBody>
                  <a:tcPr marL="9525" marR="9525" marT="9525" marB="0" anchor="ctr">
                    <a:lnT w="12700" cmpd="sng">
                      <a:noFill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404040"/>
                          </a:solidFill>
                          <a:latin typeface="Verdana"/>
                        </a:rPr>
                        <a:t>20</a:t>
                      </a:r>
                    </a:p>
                  </a:txBody>
                  <a:tcPr marL="9525" marR="9525" marT="9525" marB="0" anchor="ctr">
                    <a:lnT w="12700" cmpd="sng">
                      <a:noFill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404040"/>
                          </a:solidFill>
                          <a:latin typeface="Verdana"/>
                        </a:rPr>
                        <a:t>22</a:t>
                      </a:r>
                    </a:p>
                  </a:txBody>
                  <a:tcPr marL="9525" marR="9525" marT="9525" marB="0" anchor="ctr">
                    <a:lnT w="12700" cmpd="sng">
                      <a:noFill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6837775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Asia-Mediterranean (AE12) – Westbound</a:t>
            </a:r>
            <a:endParaRPr lang="en-GB" dirty="0"/>
          </a:p>
        </p:txBody>
      </p:sp>
      <p:pic>
        <p:nvPicPr>
          <p:cNvPr id="7" name="Picture 8" descr="C:\Rajiv\P3 Network\Asia-Europe\FEA-MED\500%\Asia---Europe-(AE12)---Westbound-(map).gif"/>
          <p:cNvPicPr>
            <a:picLocks noChangeAspect="1" noChangeArrowheads="1"/>
          </p:cNvPicPr>
          <p:nvPr/>
        </p:nvPicPr>
        <p:blipFill>
          <a:blip r:embed="rId3" cstate="print"/>
          <a:srcRect b="4525"/>
          <a:stretch>
            <a:fillRect/>
          </a:stretch>
        </p:blipFill>
        <p:spPr bwMode="auto">
          <a:xfrm>
            <a:off x="345896" y="1122312"/>
            <a:ext cx="4210229" cy="2600376"/>
          </a:xfrm>
          <a:prstGeom prst="rect">
            <a:avLst/>
          </a:prstGeom>
          <a:noFill/>
        </p:spPr>
      </p:pic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535465579"/>
              </p:ext>
            </p:extLst>
          </p:nvPr>
        </p:nvGraphicFramePr>
        <p:xfrm>
          <a:off x="4678363" y="1143000"/>
          <a:ext cx="4172340" cy="487084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172340"/>
              </a:tblGrid>
              <a:tr h="377183"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>
                          <a:solidFill>
                            <a:schemeClr val="bg1"/>
                          </a:solidFill>
                        </a:rPr>
                        <a:t>SERVICE HIGHLIGHTS</a:t>
                      </a:r>
                      <a:endParaRPr lang="en-GB" sz="10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</a:tr>
              <a:tr h="4493662">
                <a:tc>
                  <a:txBody>
                    <a:bodyPr/>
                    <a:lstStyle/>
                    <a:p>
                      <a:pPr marL="179388" marR="0" lvl="0" indent="-179388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69B8D6"/>
                        </a:buClr>
                        <a:buSzPct val="80000"/>
                        <a:buFont typeface="Wingdings 3" pitchFamily="18" charset="2"/>
                        <a:buChar char="y"/>
                        <a:tabLst/>
                        <a:defRPr/>
                      </a:pPr>
                      <a:r>
                        <a:rPr kumimoji="0" lang="en-US" sz="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>
                              <a:lumMod val="75000"/>
                              <a:lumOff val="25000"/>
                            </a:srgb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Service offers the best Korea and East and South China to the Adriatic coverage benefitting customers shipping auto and electronics</a:t>
                      </a:r>
                    </a:p>
                    <a:p>
                      <a:pPr marL="179388" marR="0" lvl="0" indent="-179388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69B8D6"/>
                        </a:buClr>
                        <a:buSzPct val="80000"/>
                        <a:buFont typeface="Wingdings 3" pitchFamily="18" charset="2"/>
                        <a:buChar char="y"/>
                        <a:tabLst/>
                        <a:defRPr/>
                      </a:pPr>
                      <a:r>
                        <a:rPr kumimoji="0" lang="en-US" sz="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>
                              <a:lumMod val="75000"/>
                              <a:lumOff val="25000"/>
                            </a:srgb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Provides a gateway to Central &amp; Eastern Europe via Adriatic</a:t>
                      </a:r>
                    </a:p>
                    <a:p>
                      <a:pPr marL="179388" marR="0" lvl="0" indent="-179388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69B8D6"/>
                        </a:buClr>
                        <a:buSzPct val="80000"/>
                        <a:buFont typeface="Wingdings 3" pitchFamily="18" charset="2"/>
                        <a:buChar char="y"/>
                        <a:tabLst/>
                        <a:defRPr/>
                      </a:pPr>
                      <a:r>
                        <a:rPr kumimoji="0" lang="en-US" sz="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>
                              <a:lumMod val="75000"/>
                              <a:lumOff val="25000"/>
                            </a:srgb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Excellent transit times from Busan, Shanghai, Ningbo &amp; Hong Kong to </a:t>
                      </a:r>
                      <a:r>
                        <a:rPr kumimoji="0" lang="en-US" sz="8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>
                              <a:lumMod val="75000"/>
                              <a:lumOff val="25000"/>
                            </a:srgb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Koper</a:t>
                      </a:r>
                      <a:endParaRPr kumimoji="0" lang="en-US" sz="8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>
                            <a:lumMod val="75000"/>
                            <a:lumOff val="25000"/>
                          </a:srgbClr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16000" marR="216000" marT="180000" marB="1080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196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0" name="Table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415393126"/>
              </p:ext>
            </p:extLst>
          </p:nvPr>
        </p:nvGraphicFramePr>
        <p:xfrm>
          <a:off x="350838" y="3856038"/>
          <a:ext cx="4205289" cy="208602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17473"/>
                <a:gridCol w="721954"/>
                <a:gridCol w="721954"/>
                <a:gridCol w="721954"/>
                <a:gridCol w="721954"/>
              </a:tblGrid>
              <a:tr h="229712">
                <a:tc gridSpan="5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700" b="1" dirty="0" smtClean="0">
                          <a:solidFill>
                            <a:schemeClr val="bg1"/>
                          </a:solidFill>
                          <a:latin typeface="Verdana" pitchFamily="34" charset="0"/>
                        </a:rPr>
                        <a:t>TRANSIT TIME MATRIX</a:t>
                      </a:r>
                    </a:p>
                  </a:txBody>
                  <a:tcPr marL="91999" marR="91999" marT="46000" marB="4600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700" dirty="0" smtClean="0">
                        <a:solidFill>
                          <a:schemeClr val="bg1"/>
                        </a:solidFill>
                      </a:endParaRPr>
                    </a:p>
                  </a:txBody>
                  <a:tcPr marT="7200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229712"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700" b="1" smtClean="0">
                          <a:solidFill>
                            <a:schemeClr val="bg1"/>
                          </a:solidFill>
                          <a:latin typeface="Verdana" pitchFamily="34" charset="0"/>
                        </a:rPr>
                        <a:t>DEPARTS</a:t>
                      </a:r>
                      <a:endParaRPr lang="en-US" sz="700" b="1" dirty="0" smtClean="0">
                        <a:solidFill>
                          <a:schemeClr val="bg1"/>
                        </a:solidFill>
                        <a:latin typeface="Verdana" pitchFamily="34" charset="0"/>
                      </a:endParaRPr>
                    </a:p>
                  </a:txBody>
                  <a:tcPr marL="91999" marR="91999" marT="46000" marB="4600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700" b="1" dirty="0" smtClean="0">
                          <a:solidFill>
                            <a:schemeClr val="bg1"/>
                          </a:solidFill>
                        </a:rPr>
                        <a:t>ARRIVES</a:t>
                      </a:r>
                    </a:p>
                  </a:txBody>
                  <a:tcPr marL="91999" marR="91999" marT="7244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700" dirty="0" smtClean="0">
                        <a:solidFill>
                          <a:schemeClr val="bg1"/>
                        </a:solidFill>
                      </a:endParaRPr>
                    </a:p>
                  </a:txBody>
                  <a:tcPr marT="72000" marB="0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700" dirty="0" smtClean="0">
                        <a:solidFill>
                          <a:schemeClr val="bg1"/>
                        </a:solidFill>
                      </a:endParaRPr>
                    </a:p>
                  </a:txBody>
                  <a:tcPr marT="72000" marB="0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700" dirty="0" smtClean="0">
                        <a:solidFill>
                          <a:schemeClr val="bg1"/>
                        </a:solidFill>
                      </a:endParaRPr>
                    </a:p>
                  </a:txBody>
                  <a:tcPr marT="72000" marB="0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</a:tr>
              <a:tr h="251246"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700" b="1" dirty="0" smtClean="0">
                        <a:solidFill>
                          <a:schemeClr val="bg1"/>
                        </a:solidFill>
                        <a:latin typeface="Verdana" pitchFamily="34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600" b="1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Port Said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600" b="1" dirty="0" err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Koper</a:t>
                      </a:r>
                      <a:r>
                        <a:rPr lang="en-US" sz="600" b="1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600" b="1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Trieste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600" b="1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Rijeka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196479">
                <a:tc>
                  <a:txBody>
                    <a:bodyPr/>
                    <a:lstStyle/>
                    <a:p>
                      <a:r>
                        <a:rPr lang="en-US" sz="600" b="1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</a:rPr>
                        <a:t>Busan, </a:t>
                      </a:r>
                      <a:r>
                        <a:rPr lang="en-US" sz="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</a:rPr>
                        <a:t>South</a:t>
                      </a:r>
                      <a:r>
                        <a:rPr 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</a:rPr>
                        <a:t> Korea</a:t>
                      </a:r>
                      <a:endParaRPr lang="en-US" sz="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</a:endParaRPr>
                    </a:p>
                  </a:txBody>
                  <a:tcPr marL="91999" marR="91999" marT="46000" marB="46000" anchor="ctr">
                    <a:lnR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404040"/>
                          </a:solidFill>
                          <a:latin typeface="Verdana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404040"/>
                          </a:solidFill>
                          <a:latin typeface="Verdana"/>
                        </a:rPr>
                        <a:t>29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404040"/>
                          </a:solidFill>
                          <a:latin typeface="Verdana"/>
                        </a:rPr>
                        <a:t>31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404040"/>
                          </a:solidFill>
                          <a:latin typeface="Verdana"/>
                        </a:rPr>
                        <a:t>33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</a:tr>
              <a:tr h="1964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600" b="1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</a:rPr>
                        <a:t>Ningbo, </a:t>
                      </a:r>
                      <a:r>
                        <a:rPr lang="en-US" sz="6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</a:rPr>
                        <a:t>China</a:t>
                      </a:r>
                    </a:p>
                  </a:txBody>
                  <a:tcPr marL="91999" marR="91999" marT="46000" marB="46000" anchor="ctr">
                    <a:lnR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404040"/>
                          </a:solidFill>
                          <a:latin typeface="Verdana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mpd="sng">
                      <a:noFill/>
                    </a:lnT>
                    <a:lnB w="127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404040"/>
                          </a:solidFill>
                          <a:latin typeface="Verdana"/>
                        </a:rPr>
                        <a:t>26</a:t>
                      </a:r>
                    </a:p>
                  </a:txBody>
                  <a:tcPr marL="9525" marR="9525" marT="9525" marB="0" anchor="ctr">
                    <a:lnT w="12700" cmpd="sng">
                      <a:noFill/>
                    </a:lnT>
                    <a:lnB w="127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404040"/>
                          </a:solidFill>
                          <a:latin typeface="Verdana"/>
                        </a:rPr>
                        <a:t>28</a:t>
                      </a:r>
                    </a:p>
                  </a:txBody>
                  <a:tcPr marL="9525" marR="9525" marT="9525" marB="0" anchor="ctr">
                    <a:lnT w="12700" cmpd="sng">
                      <a:noFill/>
                    </a:lnT>
                    <a:lnB w="127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404040"/>
                          </a:solidFill>
                          <a:latin typeface="Verdana"/>
                        </a:rPr>
                        <a:t>31</a:t>
                      </a:r>
                    </a:p>
                  </a:txBody>
                  <a:tcPr marL="9525" marR="9525" marT="9525" marB="0" anchor="ctr">
                    <a:lnT w="12700" cmpd="sng">
                      <a:noFill/>
                    </a:lnT>
                    <a:lnB w="12700" cmpd="sng">
                      <a:noFill/>
                    </a:lnB>
                    <a:noFill/>
                  </a:tcPr>
                </a:tc>
              </a:tr>
              <a:tr h="1964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600" b="1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</a:rPr>
                        <a:t>Shanghai, </a:t>
                      </a:r>
                      <a:r>
                        <a:rPr lang="en-US" sz="6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</a:rPr>
                        <a:t>China</a:t>
                      </a:r>
                    </a:p>
                  </a:txBody>
                  <a:tcPr marL="91999" marR="91999" marT="46000" marB="46000" anchor="ctr">
                    <a:lnR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404040"/>
                          </a:solidFill>
                          <a:latin typeface="Verdana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mpd="sng">
                      <a:noFill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404040"/>
                          </a:solidFill>
                          <a:latin typeface="Verdana"/>
                        </a:rPr>
                        <a:t>25</a:t>
                      </a:r>
                    </a:p>
                  </a:txBody>
                  <a:tcPr marL="9525" marR="9525" marT="9525" marB="0" anchor="ctr">
                    <a:lnT w="12700" cmpd="sng">
                      <a:noFill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404040"/>
                          </a:solidFill>
                          <a:latin typeface="Verdana"/>
                        </a:rPr>
                        <a:t>27</a:t>
                      </a:r>
                    </a:p>
                  </a:txBody>
                  <a:tcPr marL="9525" marR="9525" marT="9525" marB="0" anchor="ctr">
                    <a:lnT w="12700" cmpd="sng">
                      <a:noFill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404040"/>
                          </a:solidFill>
                          <a:latin typeface="Verdana"/>
                        </a:rPr>
                        <a:t>30</a:t>
                      </a:r>
                    </a:p>
                  </a:txBody>
                  <a:tcPr marL="9525" marR="9525" marT="9525" marB="0" anchor="ctr">
                    <a:lnT w="12700" cmpd="sng">
                      <a:noFill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</a:tr>
              <a:tr h="1964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600" b="1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</a:rPr>
                        <a:t>Hong</a:t>
                      </a:r>
                      <a:r>
                        <a:rPr lang="en-US" sz="600" b="1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</a:rPr>
                        <a:t> Kong, </a:t>
                      </a:r>
                      <a:r>
                        <a:rPr lang="en-US" sz="6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</a:rPr>
                        <a:t>Hong Kong</a:t>
                      </a:r>
                      <a:endParaRPr lang="en-US" sz="60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</a:endParaRPr>
                    </a:p>
                  </a:txBody>
                  <a:tcPr marL="91999" marR="91999" marT="46000" marB="46000" anchor="ctr">
                    <a:lnR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404040"/>
                          </a:solidFill>
                          <a:latin typeface="Verdana"/>
                        </a:rPr>
                        <a:t>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mpd="sng">
                      <a:noFill/>
                    </a:lnT>
                    <a:lnB w="127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404040"/>
                          </a:solidFill>
                          <a:latin typeface="Verdana"/>
                        </a:rPr>
                        <a:t>23</a:t>
                      </a:r>
                    </a:p>
                  </a:txBody>
                  <a:tcPr marL="9525" marR="9525" marT="9525" marB="0" anchor="ctr">
                    <a:lnT w="12700" cmpd="sng">
                      <a:noFill/>
                    </a:lnT>
                    <a:lnB w="127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404040"/>
                          </a:solidFill>
                          <a:latin typeface="Verdana"/>
                        </a:rPr>
                        <a:t>25</a:t>
                      </a:r>
                    </a:p>
                  </a:txBody>
                  <a:tcPr marL="9525" marR="9525" marT="9525" marB="0" anchor="ctr">
                    <a:lnT w="12700" cmpd="sng">
                      <a:noFill/>
                    </a:lnT>
                    <a:lnB w="127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404040"/>
                          </a:solidFill>
                          <a:latin typeface="Verdana"/>
                        </a:rPr>
                        <a:t>27</a:t>
                      </a:r>
                    </a:p>
                  </a:txBody>
                  <a:tcPr marL="9525" marR="9525" marT="9525" marB="0" anchor="ctr">
                    <a:lnT w="12700" cmpd="sng">
                      <a:noFill/>
                    </a:lnT>
                    <a:lnB w="12700" cmpd="sng">
                      <a:noFill/>
                    </a:lnB>
                    <a:noFill/>
                  </a:tcPr>
                </a:tc>
              </a:tr>
              <a:tr h="1964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600" b="1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</a:rPr>
                        <a:t>Chiwan, </a:t>
                      </a:r>
                      <a:r>
                        <a:rPr lang="en-US" sz="6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</a:rPr>
                        <a:t>China</a:t>
                      </a:r>
                    </a:p>
                  </a:txBody>
                  <a:tcPr marL="91999" marR="91999" marT="46000" marB="46000" anchor="ctr">
                    <a:lnR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404040"/>
                          </a:solidFill>
                          <a:latin typeface="Verdana"/>
                        </a:rPr>
                        <a:t>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mpd="sng">
                      <a:noFill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404040"/>
                          </a:solidFill>
                          <a:latin typeface="Verdana"/>
                        </a:rPr>
                        <a:t>22</a:t>
                      </a:r>
                    </a:p>
                  </a:txBody>
                  <a:tcPr marL="9525" marR="9525" marT="9525" marB="0" anchor="ctr">
                    <a:lnT w="12700" cmpd="sng">
                      <a:noFill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404040"/>
                          </a:solidFill>
                          <a:latin typeface="Verdana"/>
                        </a:rPr>
                        <a:t>24</a:t>
                      </a:r>
                    </a:p>
                  </a:txBody>
                  <a:tcPr marL="9525" marR="9525" marT="9525" marB="0" anchor="ctr">
                    <a:lnT w="12700" cmpd="sng">
                      <a:noFill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404040"/>
                          </a:solidFill>
                          <a:latin typeface="Verdana"/>
                        </a:rPr>
                        <a:t>26</a:t>
                      </a:r>
                    </a:p>
                  </a:txBody>
                  <a:tcPr marL="9525" marR="9525" marT="9525" marB="0" anchor="ctr">
                    <a:lnT w="12700" cmpd="sng">
                      <a:noFill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</a:tr>
              <a:tr h="1964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600" b="1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</a:rPr>
                        <a:t>Yantian, </a:t>
                      </a:r>
                      <a:r>
                        <a:rPr lang="en-US" sz="6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</a:rPr>
                        <a:t>China</a:t>
                      </a:r>
                    </a:p>
                  </a:txBody>
                  <a:tcPr marL="91999" marR="91999" marT="46000" marB="46000" anchor="ctr">
                    <a:lnR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404040"/>
                          </a:solidFill>
                          <a:latin typeface="Verdana"/>
                        </a:rPr>
                        <a:t>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mpd="sng">
                      <a:noFill/>
                    </a:lnT>
                    <a:lnB w="127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404040"/>
                          </a:solidFill>
                          <a:latin typeface="Verdana"/>
                        </a:rPr>
                        <a:t>21</a:t>
                      </a:r>
                    </a:p>
                  </a:txBody>
                  <a:tcPr marL="9525" marR="9525" marT="9525" marB="0" anchor="ctr">
                    <a:lnT w="12700" cmpd="sng">
                      <a:noFill/>
                    </a:lnT>
                    <a:lnB w="127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404040"/>
                          </a:solidFill>
                          <a:latin typeface="Verdana"/>
                        </a:rPr>
                        <a:t>23</a:t>
                      </a:r>
                    </a:p>
                  </a:txBody>
                  <a:tcPr marL="9525" marR="9525" marT="9525" marB="0" anchor="ctr">
                    <a:lnT w="12700" cmpd="sng">
                      <a:noFill/>
                    </a:lnT>
                    <a:lnB w="127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404040"/>
                          </a:solidFill>
                          <a:latin typeface="Verdana"/>
                        </a:rPr>
                        <a:t>26</a:t>
                      </a:r>
                    </a:p>
                  </a:txBody>
                  <a:tcPr marL="9525" marR="9525" marT="9525" marB="0" anchor="ctr">
                    <a:lnT w="12700" cmpd="sng">
                      <a:noFill/>
                    </a:lnT>
                    <a:lnB w="12700" cmpd="sng">
                      <a:noFill/>
                    </a:lnB>
                    <a:noFill/>
                  </a:tcPr>
                </a:tc>
              </a:tr>
              <a:tr h="1964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600" b="1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</a:rPr>
                        <a:t>Singapore, </a:t>
                      </a:r>
                      <a:r>
                        <a:rPr lang="en-US" sz="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</a:rPr>
                        <a:t>Singapore</a:t>
                      </a:r>
                      <a:endParaRPr lang="en-US" sz="60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</a:endParaRPr>
                    </a:p>
                  </a:txBody>
                  <a:tcPr marL="91999" marR="91999" marT="46000" marB="46000" anchor="ctr">
                    <a:lnR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404040"/>
                          </a:solidFill>
                          <a:latin typeface="Verdana"/>
                        </a:rPr>
                        <a:t>12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mpd="sng">
                      <a:noFill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404040"/>
                          </a:solidFill>
                          <a:latin typeface="Verdana"/>
                        </a:rPr>
                        <a:t>16</a:t>
                      </a:r>
                    </a:p>
                  </a:txBody>
                  <a:tcPr marL="9525" marR="9525" marT="9525" marB="0" anchor="ctr">
                    <a:lnT w="12700" cmpd="sng">
                      <a:noFill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404040"/>
                          </a:solidFill>
                          <a:latin typeface="Verdana"/>
                        </a:rPr>
                        <a:t>18</a:t>
                      </a:r>
                    </a:p>
                  </a:txBody>
                  <a:tcPr marL="9525" marR="9525" marT="9525" marB="0" anchor="ctr">
                    <a:lnT w="12700" cmpd="sng">
                      <a:noFill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404040"/>
                          </a:solidFill>
                          <a:latin typeface="Verdana"/>
                        </a:rPr>
                        <a:t>21</a:t>
                      </a:r>
                    </a:p>
                  </a:txBody>
                  <a:tcPr marL="9525" marR="9525" marT="9525" marB="0" anchor="ctr">
                    <a:lnT w="12700" cmpd="sng">
                      <a:noFill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484631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Asia-Mediterranean (AE15) – Westbound</a:t>
            </a:r>
            <a:endParaRPr lang="en-GB" dirty="0"/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535465579"/>
              </p:ext>
            </p:extLst>
          </p:nvPr>
        </p:nvGraphicFramePr>
        <p:xfrm>
          <a:off x="4678363" y="1143001"/>
          <a:ext cx="4172339" cy="48768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172339"/>
              </a:tblGrid>
              <a:tr h="378501"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>
                          <a:solidFill>
                            <a:schemeClr val="bg1"/>
                          </a:solidFill>
                        </a:rPr>
                        <a:t>SERVICE HIGHLIGHTS</a:t>
                      </a:r>
                      <a:endParaRPr lang="en-GB" sz="10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</a:tr>
              <a:tr h="4498299">
                <a:tc>
                  <a:txBody>
                    <a:bodyPr/>
                    <a:lstStyle/>
                    <a:p>
                      <a:pPr marL="179388" indent="-179388">
                        <a:lnSpc>
                          <a:spcPct val="150000"/>
                        </a:lnSpc>
                        <a:buClr>
                          <a:schemeClr val="tx2"/>
                        </a:buClr>
                        <a:buSzPct val="80000"/>
                        <a:buFont typeface="Wingdings 3" pitchFamily="18" charset="2"/>
                        <a:buChar char="y"/>
                      </a:pPr>
                      <a:r>
                        <a:rPr kumimoji="0" lang="da-DK" sz="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>
                              <a:lumMod val="75000"/>
                              <a:lumOff val="25000"/>
                            </a:srgb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Offers North China and Korea coverage with a call in Xiamen benefitting customers shipping auto parts, furniture, frozen seafood and electronics</a:t>
                      </a:r>
                    </a:p>
                    <a:p>
                      <a:pPr marL="179388" indent="-179388">
                        <a:lnSpc>
                          <a:spcPct val="150000"/>
                        </a:lnSpc>
                        <a:buClr>
                          <a:schemeClr val="tx2"/>
                        </a:buClr>
                        <a:buSzPct val="80000"/>
                        <a:buFont typeface="Wingdings 3" pitchFamily="18" charset="2"/>
                        <a:buChar char="y"/>
                      </a:pPr>
                      <a:r>
                        <a:rPr kumimoji="0" lang="da-DK" sz="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>
                              <a:lumMod val="75000"/>
                              <a:lumOff val="25000"/>
                            </a:srgb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Excellent transit times from East China, South China and South East Asia to Ambarli, Port Said and Beirut</a:t>
                      </a:r>
                    </a:p>
                    <a:p>
                      <a:pPr marL="179388" marR="0" lvl="0" indent="-179388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tx2"/>
                        </a:buClr>
                        <a:buSzPct val="80000"/>
                        <a:buFont typeface="Wingdings 3" pitchFamily="18" charset="2"/>
                        <a:buChar char="y"/>
                        <a:tabLst/>
                        <a:defRPr/>
                      </a:pPr>
                      <a:r>
                        <a:rPr kumimoji="0" lang="en-US" sz="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>
                              <a:lumMod val="75000"/>
                              <a:lumOff val="25000"/>
                            </a:srgb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Additional AE15 service on the trade ensures 2 weekly services into the East Mediterranean market</a:t>
                      </a:r>
                    </a:p>
                    <a:p>
                      <a:pPr marL="179388" indent="-179388">
                        <a:lnSpc>
                          <a:spcPct val="150000"/>
                        </a:lnSpc>
                        <a:buClr>
                          <a:schemeClr val="tx2"/>
                        </a:buClr>
                        <a:buSzPct val="80000"/>
                        <a:buFont typeface="Wingdings 3" pitchFamily="18" charset="2"/>
                        <a:buChar char="y"/>
                      </a:pPr>
                      <a:r>
                        <a:rPr kumimoji="0" lang="da-DK" sz="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>
                              <a:lumMod val="75000"/>
                              <a:lumOff val="25000"/>
                            </a:srgb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One of two direct services into Ambarli</a:t>
                      </a:r>
                    </a:p>
                    <a:p>
                      <a:pPr marL="179388" indent="-179388">
                        <a:lnSpc>
                          <a:spcPct val="150000"/>
                        </a:lnSpc>
                        <a:buClr>
                          <a:schemeClr val="tx2"/>
                        </a:buClr>
                        <a:buSzPct val="80000"/>
                        <a:buFont typeface="Wingdings 3" pitchFamily="18" charset="2"/>
                        <a:buChar char="y"/>
                      </a:pPr>
                      <a:r>
                        <a:rPr kumimoji="0" lang="en-US" sz="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>
                              <a:lumMod val="75000"/>
                              <a:lumOff val="25000"/>
                            </a:srgb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Reliable connection from the Far East into Novorossiysk, Russia via </a:t>
                      </a:r>
                      <a:r>
                        <a:rPr kumimoji="0" lang="en-US" sz="8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>
                              <a:lumMod val="75000"/>
                              <a:lumOff val="25000"/>
                            </a:srgb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Ambarli</a:t>
                      </a:r>
                      <a:endParaRPr kumimoji="0" lang="en-US" sz="8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>
                            <a:lumMod val="75000"/>
                            <a:lumOff val="25000"/>
                          </a:srgbClr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16000" marR="216000" marT="180000" marB="1080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196"/>
                      </a:schemeClr>
                    </a:solidFill>
                  </a:tcPr>
                </a:tc>
              </a:tr>
            </a:tbl>
          </a:graphicData>
        </a:graphic>
      </p:graphicFrame>
      <p:pic>
        <p:nvPicPr>
          <p:cNvPr id="5123" name="Picture 3" descr="C:\Rajiv\P3 Network\Proformas\Final Schedules\Asia-Europe\NEW\Asia---Europe-(AE15)---Westbound-(map).gif"/>
          <p:cNvPicPr>
            <a:picLocks noChangeAspect="1" noChangeArrowheads="1"/>
          </p:cNvPicPr>
          <p:nvPr/>
        </p:nvPicPr>
        <p:blipFill>
          <a:blip r:embed="rId3" cstate="print"/>
          <a:srcRect b="3630"/>
          <a:stretch>
            <a:fillRect/>
          </a:stretch>
        </p:blipFill>
        <p:spPr bwMode="auto">
          <a:xfrm>
            <a:off x="342899" y="1124098"/>
            <a:ext cx="4213226" cy="2598589"/>
          </a:xfrm>
          <a:prstGeom prst="rect">
            <a:avLst/>
          </a:prstGeom>
          <a:noFill/>
        </p:spPr>
      </p:pic>
      <p:graphicFrame>
        <p:nvGraphicFramePr>
          <p:cNvPr id="18" name="Table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415393126"/>
              </p:ext>
            </p:extLst>
          </p:nvPr>
        </p:nvGraphicFramePr>
        <p:xfrm>
          <a:off x="342900" y="3856038"/>
          <a:ext cx="4213225" cy="208929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04900"/>
                <a:gridCol w="621665"/>
                <a:gridCol w="541655"/>
                <a:gridCol w="701675"/>
                <a:gridCol w="725805"/>
                <a:gridCol w="517525"/>
              </a:tblGrid>
              <a:tr h="202425">
                <a:tc gridSpan="6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700" b="1" dirty="0" smtClean="0">
                          <a:solidFill>
                            <a:schemeClr val="bg1"/>
                          </a:solidFill>
                          <a:latin typeface="Verdana" pitchFamily="34" charset="0"/>
                        </a:rPr>
                        <a:t>TRANSIT TIME MATRIX</a:t>
                      </a: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700" dirty="0" smtClean="0">
                        <a:solidFill>
                          <a:schemeClr val="bg1"/>
                        </a:solidFill>
                      </a:endParaRPr>
                    </a:p>
                  </a:txBody>
                  <a:tcPr marT="7200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700" b="1" dirty="0" smtClean="0">
                        <a:solidFill>
                          <a:schemeClr val="bg1"/>
                        </a:solidFill>
                        <a:latin typeface="Verdana" pitchFamily="34" charset="0"/>
                      </a:endParaRP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202425"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700" b="1" smtClean="0">
                          <a:solidFill>
                            <a:schemeClr val="bg1"/>
                          </a:solidFill>
                          <a:latin typeface="Verdana" pitchFamily="34" charset="0"/>
                        </a:rPr>
                        <a:t>DEPARTS</a:t>
                      </a:r>
                      <a:endParaRPr lang="en-US" sz="700" b="1" dirty="0" smtClean="0">
                        <a:solidFill>
                          <a:schemeClr val="bg1"/>
                        </a:solidFill>
                        <a:latin typeface="Verdana" pitchFamily="34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700" b="1" dirty="0" smtClean="0">
                          <a:solidFill>
                            <a:schemeClr val="bg1"/>
                          </a:solidFill>
                        </a:rPr>
                        <a:t>ARRIVES</a:t>
                      </a:r>
                    </a:p>
                  </a:txBody>
                  <a:tcPr marT="7200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700" dirty="0" smtClean="0">
                        <a:solidFill>
                          <a:schemeClr val="bg1"/>
                        </a:solidFill>
                      </a:endParaRPr>
                    </a:p>
                  </a:txBody>
                  <a:tcPr marT="72000" marB="0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700" dirty="0" smtClean="0">
                        <a:solidFill>
                          <a:schemeClr val="bg1"/>
                        </a:solidFill>
                      </a:endParaRPr>
                    </a:p>
                  </a:txBody>
                  <a:tcPr marT="72000" marB="0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700" dirty="0" smtClean="0">
                        <a:solidFill>
                          <a:schemeClr val="bg1"/>
                        </a:solidFill>
                      </a:endParaRPr>
                    </a:p>
                  </a:txBody>
                  <a:tcPr marT="72000" marB="0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700" dirty="0" smtClean="0">
                        <a:solidFill>
                          <a:schemeClr val="bg1"/>
                        </a:solidFill>
                      </a:endParaRPr>
                    </a:p>
                  </a:txBody>
                  <a:tcPr marT="7200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</a:tr>
              <a:tr h="221401"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700" b="1" dirty="0" smtClean="0">
                        <a:solidFill>
                          <a:schemeClr val="bg1"/>
                        </a:solidFill>
                        <a:latin typeface="Verdana" pitchFamily="34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600" b="1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Port Said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600" b="1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Beirut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600" b="1" dirty="0" err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Ambarli</a:t>
                      </a:r>
                      <a:r>
                        <a:rPr lang="en-US" sz="600" b="1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 Port, Istanbul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600" b="1" dirty="0" err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Izmit</a:t>
                      </a:r>
                      <a:r>
                        <a:rPr lang="en-US" sz="600" b="1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 </a:t>
                      </a:r>
                      <a:r>
                        <a:rPr lang="en-US" sz="600" b="1" dirty="0" err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Korfezi</a:t>
                      </a:r>
                      <a:endParaRPr lang="en-US" sz="600" b="1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600" b="1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Piraeus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173139">
                <a:tc>
                  <a:txBody>
                    <a:bodyPr/>
                    <a:lstStyle/>
                    <a:p>
                      <a:r>
                        <a:rPr lang="en-US" sz="600" b="1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</a:rPr>
                        <a:t>Qingdao,</a:t>
                      </a:r>
                      <a:r>
                        <a:rPr lang="en-US" sz="600" b="1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</a:rPr>
                        <a:t> </a:t>
                      </a:r>
                      <a:r>
                        <a:rPr 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</a:rPr>
                        <a:t>China</a:t>
                      </a:r>
                      <a:endParaRPr lang="en-US" sz="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</a:endParaRPr>
                    </a:p>
                  </a:txBody>
                  <a:tcPr anchor="ctr">
                    <a:lnR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404040"/>
                          </a:solidFill>
                          <a:latin typeface="Verdana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404040"/>
                          </a:solidFill>
                          <a:latin typeface="Verdana"/>
                        </a:rPr>
                        <a:t>27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404040"/>
                          </a:solidFill>
                          <a:latin typeface="Verdana"/>
                        </a:rPr>
                        <a:t>30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404040"/>
                          </a:solidFill>
                          <a:latin typeface="Verdana"/>
                        </a:rPr>
                        <a:t>33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404040"/>
                          </a:solidFill>
                          <a:latin typeface="Verdana"/>
                        </a:rPr>
                        <a:t>35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</a:tr>
              <a:tr h="17313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600" b="1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</a:rPr>
                        <a:t>Busan, </a:t>
                      </a:r>
                      <a:r>
                        <a:rPr lang="en-US" sz="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</a:rPr>
                        <a:t>South</a:t>
                      </a:r>
                      <a:r>
                        <a:rPr 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</a:rPr>
                        <a:t> Korea</a:t>
                      </a:r>
                      <a:endParaRPr lang="en-US" sz="600" b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</a:endParaRPr>
                    </a:p>
                  </a:txBody>
                  <a:tcPr anchor="ctr">
                    <a:lnR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404040"/>
                          </a:solidFill>
                          <a:latin typeface="Verdana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mpd="sng">
                      <a:noFill/>
                    </a:lnT>
                    <a:lnB w="127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404040"/>
                          </a:solidFill>
                          <a:latin typeface="Verdana"/>
                        </a:rPr>
                        <a:t>25</a:t>
                      </a:r>
                    </a:p>
                  </a:txBody>
                  <a:tcPr marL="9525" marR="9525" marT="9525" marB="0" anchor="ctr">
                    <a:lnT w="12700" cmpd="sng">
                      <a:noFill/>
                    </a:lnT>
                    <a:lnB w="127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404040"/>
                          </a:solidFill>
                          <a:latin typeface="Verdana"/>
                        </a:rPr>
                        <a:t>29</a:t>
                      </a:r>
                    </a:p>
                  </a:txBody>
                  <a:tcPr marL="9525" marR="9525" marT="9525" marB="0" anchor="ctr">
                    <a:lnT w="12700" cmpd="sng">
                      <a:noFill/>
                    </a:lnT>
                    <a:lnB w="127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404040"/>
                          </a:solidFill>
                          <a:latin typeface="Verdana"/>
                        </a:rPr>
                        <a:t>31</a:t>
                      </a:r>
                    </a:p>
                  </a:txBody>
                  <a:tcPr marL="9525" marR="9525" marT="9525" marB="0" anchor="ctr">
                    <a:lnT w="12700" cmpd="sng">
                      <a:noFill/>
                    </a:lnT>
                    <a:lnB w="127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404040"/>
                          </a:solidFill>
                          <a:latin typeface="Verdana"/>
                        </a:rPr>
                        <a:t>33</a:t>
                      </a:r>
                    </a:p>
                  </a:txBody>
                  <a:tcPr marL="9525" marR="9525" marT="9525" marB="0" anchor="ctr">
                    <a:lnT w="12700" cmpd="sng">
                      <a:noFill/>
                    </a:lnT>
                    <a:lnB w="12700" cmpd="sng">
                      <a:noFill/>
                    </a:lnB>
                    <a:noFill/>
                  </a:tcPr>
                </a:tc>
              </a:tr>
              <a:tr h="17313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600" b="1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</a:rPr>
                        <a:t>Shanghai, </a:t>
                      </a:r>
                      <a:r>
                        <a:rPr lang="en-US" sz="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</a:rPr>
                        <a:t>China</a:t>
                      </a:r>
                    </a:p>
                  </a:txBody>
                  <a:tcPr anchor="ctr">
                    <a:lnR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404040"/>
                          </a:solidFill>
                          <a:latin typeface="Verdana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mpd="sng">
                      <a:noFill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404040"/>
                          </a:solidFill>
                          <a:latin typeface="Verdana"/>
                        </a:rPr>
                        <a:t>23</a:t>
                      </a:r>
                    </a:p>
                  </a:txBody>
                  <a:tcPr marL="9525" marR="9525" marT="9525" marB="0" anchor="ctr">
                    <a:lnT w="12700" cmpd="sng">
                      <a:noFill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404040"/>
                          </a:solidFill>
                          <a:latin typeface="Verdana"/>
                        </a:rPr>
                        <a:t>26</a:t>
                      </a:r>
                    </a:p>
                  </a:txBody>
                  <a:tcPr marL="9525" marR="9525" marT="9525" marB="0" anchor="ctr">
                    <a:lnT w="12700" cmpd="sng">
                      <a:noFill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404040"/>
                          </a:solidFill>
                          <a:latin typeface="Verdana"/>
                        </a:rPr>
                        <a:t>29</a:t>
                      </a:r>
                    </a:p>
                  </a:txBody>
                  <a:tcPr marL="9525" marR="9525" marT="9525" marB="0" anchor="ctr">
                    <a:lnT w="12700" cmpd="sng">
                      <a:noFill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404040"/>
                          </a:solidFill>
                          <a:latin typeface="Verdana"/>
                        </a:rPr>
                        <a:t>31</a:t>
                      </a:r>
                    </a:p>
                  </a:txBody>
                  <a:tcPr marL="9525" marR="9525" marT="9525" marB="0" anchor="ctr">
                    <a:lnT w="12700" cmpd="sng">
                      <a:noFill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</a:tr>
              <a:tr h="17313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600" b="1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</a:rPr>
                        <a:t>Ningbo, </a:t>
                      </a:r>
                      <a:r>
                        <a:rPr lang="en-US" sz="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</a:rPr>
                        <a:t>China</a:t>
                      </a:r>
                    </a:p>
                  </a:txBody>
                  <a:tcPr anchor="ctr">
                    <a:lnR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404040"/>
                          </a:solidFill>
                          <a:latin typeface="Verdana"/>
                        </a:rPr>
                        <a:t>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mpd="sng">
                      <a:noFill/>
                    </a:lnT>
                    <a:lnB w="127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404040"/>
                          </a:solidFill>
                          <a:latin typeface="Verdana"/>
                        </a:rPr>
                        <a:t>22</a:t>
                      </a:r>
                    </a:p>
                  </a:txBody>
                  <a:tcPr marL="9525" marR="9525" marT="9525" marB="0" anchor="ctr">
                    <a:lnT w="12700" cmpd="sng">
                      <a:noFill/>
                    </a:lnT>
                    <a:lnB w="127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404040"/>
                          </a:solidFill>
                          <a:latin typeface="Verdana"/>
                        </a:rPr>
                        <a:t>25</a:t>
                      </a:r>
                    </a:p>
                  </a:txBody>
                  <a:tcPr marL="9525" marR="9525" marT="9525" marB="0" anchor="ctr">
                    <a:lnT w="12700" cmpd="sng">
                      <a:noFill/>
                    </a:lnT>
                    <a:lnB w="127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404040"/>
                          </a:solidFill>
                          <a:latin typeface="Verdana"/>
                        </a:rPr>
                        <a:t>28</a:t>
                      </a:r>
                    </a:p>
                  </a:txBody>
                  <a:tcPr marL="9525" marR="9525" marT="9525" marB="0" anchor="ctr">
                    <a:lnT w="12700" cmpd="sng">
                      <a:noFill/>
                    </a:lnT>
                    <a:lnB w="127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404040"/>
                          </a:solidFill>
                          <a:latin typeface="Verdana"/>
                        </a:rPr>
                        <a:t>30</a:t>
                      </a:r>
                    </a:p>
                  </a:txBody>
                  <a:tcPr marL="9525" marR="9525" marT="9525" marB="0" anchor="ctr">
                    <a:lnT w="12700" cmpd="sng">
                      <a:noFill/>
                    </a:lnT>
                    <a:lnB w="12700" cmpd="sng">
                      <a:noFill/>
                    </a:lnB>
                    <a:noFill/>
                  </a:tcPr>
                </a:tc>
              </a:tr>
              <a:tr h="17313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600" b="1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</a:rPr>
                        <a:t>Xiamen, </a:t>
                      </a:r>
                      <a:r>
                        <a:rPr lang="en-US" sz="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</a:rPr>
                        <a:t>China</a:t>
                      </a:r>
                    </a:p>
                  </a:txBody>
                  <a:tcPr anchor="ctr">
                    <a:lnR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404040"/>
                          </a:solidFill>
                          <a:latin typeface="Verdana"/>
                        </a:rPr>
                        <a:t>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mpd="sng">
                      <a:noFill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404040"/>
                          </a:solidFill>
                          <a:latin typeface="Verdana"/>
                        </a:rPr>
                        <a:t>20</a:t>
                      </a:r>
                    </a:p>
                  </a:txBody>
                  <a:tcPr marL="9525" marR="9525" marT="9525" marB="0" anchor="ctr">
                    <a:lnT w="12700" cmpd="sng">
                      <a:noFill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404040"/>
                          </a:solidFill>
                          <a:latin typeface="Verdana"/>
                        </a:rPr>
                        <a:t>23</a:t>
                      </a:r>
                    </a:p>
                  </a:txBody>
                  <a:tcPr marL="9525" marR="9525" marT="9525" marB="0" anchor="ctr">
                    <a:lnT w="12700" cmpd="sng">
                      <a:noFill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404040"/>
                          </a:solidFill>
                          <a:latin typeface="Verdana"/>
                        </a:rPr>
                        <a:t>26</a:t>
                      </a:r>
                    </a:p>
                  </a:txBody>
                  <a:tcPr marL="9525" marR="9525" marT="9525" marB="0" anchor="ctr">
                    <a:lnT w="12700" cmpd="sng">
                      <a:noFill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404040"/>
                          </a:solidFill>
                          <a:latin typeface="Verdana"/>
                        </a:rPr>
                        <a:t>28</a:t>
                      </a:r>
                    </a:p>
                  </a:txBody>
                  <a:tcPr marL="9525" marR="9525" marT="9525" marB="0" anchor="ctr">
                    <a:lnT w="12700" cmpd="sng">
                      <a:noFill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</a:tr>
              <a:tr h="17313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600" b="1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</a:rPr>
                        <a:t>Yantian, </a:t>
                      </a:r>
                      <a:r>
                        <a:rPr lang="en-US" sz="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</a:rPr>
                        <a:t>China</a:t>
                      </a:r>
                    </a:p>
                  </a:txBody>
                  <a:tcPr anchor="ctr">
                    <a:lnR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404040"/>
                          </a:solidFill>
                          <a:latin typeface="Verdana"/>
                        </a:rPr>
                        <a:t>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mpd="sng">
                      <a:noFill/>
                    </a:lnT>
                    <a:lnB w="127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404040"/>
                          </a:solidFill>
                          <a:latin typeface="Verdana"/>
                        </a:rPr>
                        <a:t>18</a:t>
                      </a:r>
                    </a:p>
                  </a:txBody>
                  <a:tcPr marL="9525" marR="9525" marT="9525" marB="0" anchor="ctr">
                    <a:lnT w="12700" cmpd="sng">
                      <a:noFill/>
                    </a:lnT>
                    <a:lnB w="127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404040"/>
                          </a:solidFill>
                          <a:latin typeface="Verdana"/>
                        </a:rPr>
                        <a:t>22</a:t>
                      </a:r>
                    </a:p>
                  </a:txBody>
                  <a:tcPr marL="9525" marR="9525" marT="9525" marB="0" anchor="ctr">
                    <a:lnT w="12700" cmpd="sng">
                      <a:noFill/>
                    </a:lnT>
                    <a:lnB w="127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404040"/>
                          </a:solidFill>
                          <a:latin typeface="Verdana"/>
                        </a:rPr>
                        <a:t>24</a:t>
                      </a:r>
                    </a:p>
                  </a:txBody>
                  <a:tcPr marL="9525" marR="9525" marT="9525" marB="0" anchor="ctr">
                    <a:lnT w="12700" cmpd="sng">
                      <a:noFill/>
                    </a:lnT>
                    <a:lnB w="127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404040"/>
                          </a:solidFill>
                          <a:latin typeface="Verdana"/>
                        </a:rPr>
                        <a:t>26</a:t>
                      </a:r>
                    </a:p>
                  </a:txBody>
                  <a:tcPr marL="9525" marR="9525" marT="9525" marB="0" anchor="ctr">
                    <a:lnT w="12700" cmpd="sng">
                      <a:noFill/>
                    </a:lnT>
                    <a:lnB w="12700" cmpd="sng">
                      <a:noFill/>
                    </a:lnB>
                    <a:noFill/>
                  </a:tcPr>
                </a:tc>
              </a:tr>
              <a:tr h="17313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600" b="1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</a:rPr>
                        <a:t>Chiwan, </a:t>
                      </a:r>
                      <a:r>
                        <a:rPr lang="en-US" sz="6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</a:rPr>
                        <a:t>China</a:t>
                      </a:r>
                    </a:p>
                  </a:txBody>
                  <a:tcPr anchor="ctr">
                    <a:lnR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404040"/>
                          </a:solidFill>
                          <a:latin typeface="Verdana"/>
                        </a:rPr>
                        <a:t>16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mpd="sng">
                      <a:noFill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404040"/>
                          </a:solidFill>
                          <a:latin typeface="Verdana"/>
                        </a:rPr>
                        <a:t>17</a:t>
                      </a:r>
                    </a:p>
                  </a:txBody>
                  <a:tcPr marL="9525" marR="9525" marT="9525" marB="0" anchor="ctr">
                    <a:lnT w="12700" cmpd="sng">
                      <a:noFill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404040"/>
                          </a:solidFill>
                          <a:latin typeface="Verdana"/>
                        </a:rPr>
                        <a:t>21</a:t>
                      </a:r>
                    </a:p>
                  </a:txBody>
                  <a:tcPr marL="9525" marR="9525" marT="9525" marB="0" anchor="ctr">
                    <a:lnT w="12700" cmpd="sng">
                      <a:noFill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404040"/>
                          </a:solidFill>
                          <a:latin typeface="Verdana"/>
                        </a:rPr>
                        <a:t>23</a:t>
                      </a:r>
                    </a:p>
                  </a:txBody>
                  <a:tcPr marL="9525" marR="9525" marT="9525" marB="0" anchor="ctr">
                    <a:lnT w="12700" cmpd="sng">
                      <a:noFill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404040"/>
                          </a:solidFill>
                          <a:latin typeface="Verdana"/>
                        </a:rPr>
                        <a:t>25</a:t>
                      </a:r>
                    </a:p>
                  </a:txBody>
                  <a:tcPr marL="9525" marR="9525" marT="9525" marB="0" anchor="ctr">
                    <a:lnT w="12700" cmpd="sng">
                      <a:noFill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</a:tr>
              <a:tr h="17313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600" b="1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</a:rPr>
                        <a:t>Singapore,</a:t>
                      </a:r>
                      <a:r>
                        <a:rPr lang="en-US" sz="600" b="1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</a:rPr>
                        <a:t> </a:t>
                      </a:r>
                      <a:r>
                        <a:rPr lang="en-US" sz="6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</a:rPr>
                        <a:t>Singapore</a:t>
                      </a:r>
                      <a:endParaRPr lang="en-US" sz="60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</a:endParaRPr>
                    </a:p>
                  </a:txBody>
                  <a:tcPr anchor="ctr">
                    <a:lnR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404040"/>
                          </a:solidFill>
                          <a:latin typeface="Verdana"/>
                        </a:rPr>
                        <a:t>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mpd="sng">
                      <a:noFill/>
                    </a:lnT>
                    <a:lnB w="127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404040"/>
                          </a:solidFill>
                          <a:latin typeface="Verdana"/>
                        </a:rPr>
                        <a:t>13</a:t>
                      </a:r>
                    </a:p>
                  </a:txBody>
                  <a:tcPr marL="9525" marR="9525" marT="9525" marB="0" anchor="ctr">
                    <a:lnT w="12700" cmpd="sng">
                      <a:noFill/>
                    </a:lnT>
                    <a:lnB w="127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404040"/>
                          </a:solidFill>
                          <a:latin typeface="Verdana"/>
                        </a:rPr>
                        <a:t>16</a:t>
                      </a:r>
                    </a:p>
                  </a:txBody>
                  <a:tcPr marL="9525" marR="9525" marT="9525" marB="0" anchor="ctr">
                    <a:lnT w="12700" cmpd="sng">
                      <a:noFill/>
                    </a:lnT>
                    <a:lnB w="127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404040"/>
                          </a:solidFill>
                          <a:latin typeface="Verdana"/>
                        </a:rPr>
                        <a:t>18</a:t>
                      </a:r>
                    </a:p>
                  </a:txBody>
                  <a:tcPr marL="9525" marR="9525" marT="9525" marB="0" anchor="ctr">
                    <a:lnT w="12700" cmpd="sng">
                      <a:noFill/>
                    </a:lnT>
                    <a:lnB w="127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404040"/>
                          </a:solidFill>
                          <a:latin typeface="Verdana"/>
                        </a:rPr>
                        <a:t>21</a:t>
                      </a:r>
                    </a:p>
                  </a:txBody>
                  <a:tcPr marL="9525" marR="9525" marT="9525" marB="0" anchor="ctr">
                    <a:lnT w="12700" cmpd="sng">
                      <a:noFill/>
                    </a:lnT>
                    <a:lnB w="12700" cmpd="sng">
                      <a:noFill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4770536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5681328"/>
              </p:ext>
            </p:extLst>
          </p:nvPr>
        </p:nvGraphicFramePr>
        <p:xfrm>
          <a:off x="4678363" y="1143000"/>
          <a:ext cx="4176373" cy="488826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176373"/>
              </a:tblGrid>
              <a:tr h="381000"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>
                          <a:solidFill>
                            <a:schemeClr val="bg1"/>
                          </a:solidFill>
                        </a:rPr>
                        <a:t>SERVICE HIGHLIGHTS</a:t>
                      </a:r>
                      <a:endParaRPr lang="en-GB" sz="10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</a:tr>
              <a:tr h="4507263">
                <a:tc>
                  <a:txBody>
                    <a:bodyPr/>
                    <a:lstStyle/>
                    <a:p>
                      <a:pPr marL="179388" indent="-179388">
                        <a:lnSpc>
                          <a:spcPct val="100000"/>
                        </a:lnSpc>
                        <a:spcAft>
                          <a:spcPts val="800"/>
                        </a:spcAft>
                        <a:buClr>
                          <a:schemeClr val="tx2"/>
                        </a:buClr>
                        <a:buSzPct val="80000"/>
                        <a:buFont typeface="Wingdings 3" pitchFamily="18" charset="2"/>
                        <a:buChar char="y"/>
                      </a:pPr>
                      <a:r>
                        <a:rPr lang="da-DK" sz="800" b="1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</a:rPr>
                        <a:t>Offers extensive China and South Korea coverage into Italy</a:t>
                      </a:r>
                    </a:p>
                    <a:p>
                      <a:pPr marL="179388" indent="-179388">
                        <a:lnSpc>
                          <a:spcPct val="100000"/>
                        </a:lnSpc>
                        <a:spcAft>
                          <a:spcPts val="800"/>
                        </a:spcAft>
                        <a:buClr>
                          <a:schemeClr val="tx2"/>
                        </a:buClr>
                        <a:buSzPct val="80000"/>
                        <a:buFont typeface="Wingdings 3" pitchFamily="18" charset="2"/>
                        <a:buChar char="y"/>
                      </a:pPr>
                      <a:r>
                        <a:rPr lang="da-DK" sz="800" b="1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</a:rPr>
                        <a:t>Excellent transit times from Shanghai, Ningbo and Chiwan, </a:t>
                      </a:r>
                      <a:r>
                        <a:rPr lang="da-DK" sz="800" b="1" dirty="0" err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</a:rPr>
                        <a:t>Yantian</a:t>
                      </a:r>
                      <a:r>
                        <a:rPr lang="da-DK" sz="800" b="1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</a:rPr>
                        <a:t> to North Africa and West Mediterranean benefits retail customers speed</a:t>
                      </a:r>
                      <a:r>
                        <a:rPr lang="da-DK" sz="800" b="1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</a:rPr>
                        <a:t> up their supply chain</a:t>
                      </a:r>
                      <a:endParaRPr lang="da-DK" sz="800" b="1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</a:endParaRPr>
                    </a:p>
                    <a:p>
                      <a:pPr marL="179388" indent="-179388">
                        <a:lnSpc>
                          <a:spcPct val="100000"/>
                        </a:lnSpc>
                        <a:spcAft>
                          <a:spcPts val="800"/>
                        </a:spcAft>
                        <a:buClr>
                          <a:schemeClr val="tx2"/>
                        </a:buClr>
                        <a:buSzPct val="80000"/>
                        <a:buFont typeface="Wingdings 3" pitchFamily="18" charset="2"/>
                        <a:buChar char="y"/>
                      </a:pPr>
                      <a:r>
                        <a:rPr lang="en-US" sz="800" b="1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</a:rPr>
                        <a:t>Offers unique double-loop and addition of North China and South Korea to West Mediterranean coverage with the AE20 and AE11</a:t>
                      </a:r>
                    </a:p>
                    <a:p>
                      <a:pPr marL="179388" indent="-179388">
                        <a:lnSpc>
                          <a:spcPct val="100000"/>
                        </a:lnSpc>
                        <a:spcAft>
                          <a:spcPts val="800"/>
                        </a:spcAft>
                        <a:buClr>
                          <a:schemeClr val="tx2"/>
                        </a:buClr>
                        <a:buSzPct val="80000"/>
                        <a:buFont typeface="Wingdings 3" pitchFamily="18" charset="2"/>
                        <a:buChar char="y"/>
                      </a:pPr>
                      <a:r>
                        <a:rPr lang="en-US" sz="800" b="1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</a:rPr>
                        <a:t>Competitive transit times from all main Asia ports to North Africa</a:t>
                      </a:r>
                      <a:endParaRPr lang="en-US" sz="700" b="1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</a:endParaRPr>
                    </a:p>
                  </a:txBody>
                  <a:tcPr marL="216000" marR="216000" marT="180000" marB="1080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196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415393126"/>
              </p:ext>
            </p:extLst>
          </p:nvPr>
        </p:nvGraphicFramePr>
        <p:xfrm>
          <a:off x="342900" y="3856038"/>
          <a:ext cx="4213227" cy="216376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4967"/>
                <a:gridCol w="639652"/>
                <a:gridCol w="639652"/>
                <a:gridCol w="639652"/>
                <a:gridCol w="639652"/>
                <a:gridCol w="639652"/>
              </a:tblGrid>
              <a:tr h="182908">
                <a:tc gridSpan="6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700" b="1" dirty="0" smtClean="0">
                          <a:solidFill>
                            <a:schemeClr val="bg1"/>
                          </a:solidFill>
                          <a:latin typeface="Verdana" pitchFamily="34" charset="0"/>
                        </a:rPr>
                        <a:t>TRANSIT TIME MATRIX </a:t>
                      </a:r>
                      <a:r>
                        <a:rPr lang="da-DK" sz="600" b="1" dirty="0" smtClean="0">
                          <a:solidFill>
                            <a:schemeClr val="bg1"/>
                          </a:solidFill>
                          <a:latin typeface="Verdana" pitchFamily="34" charset="0"/>
                        </a:rPr>
                        <a:t>*Showcases only Asia-Mediterranean</a:t>
                      </a:r>
                      <a:endParaRPr lang="en-US" sz="600" b="1" dirty="0" smtClean="0">
                        <a:solidFill>
                          <a:schemeClr val="bg1"/>
                        </a:solidFill>
                        <a:latin typeface="Verdana" pitchFamily="34" charset="0"/>
                      </a:endParaRPr>
                    </a:p>
                  </a:txBody>
                  <a:tcPr marL="18288" marR="18288" marT="18288" marB="18288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700" dirty="0" smtClean="0">
                        <a:solidFill>
                          <a:schemeClr val="bg1"/>
                        </a:solidFill>
                      </a:endParaRPr>
                    </a:p>
                  </a:txBody>
                  <a:tcPr marT="7200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182908"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700" b="1" dirty="0" smtClean="0">
                          <a:solidFill>
                            <a:schemeClr val="bg1"/>
                          </a:solidFill>
                          <a:latin typeface="Verdana" pitchFamily="34" charset="0"/>
                        </a:rPr>
                        <a:t>DEPARTS</a:t>
                      </a:r>
                    </a:p>
                  </a:txBody>
                  <a:tcPr marL="18288" marR="18288" marT="18288" marB="18288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700" b="1" dirty="0" smtClean="0">
                          <a:solidFill>
                            <a:schemeClr val="bg1"/>
                          </a:solidFill>
                        </a:rPr>
                        <a:t>ARRIVES</a:t>
                      </a:r>
                    </a:p>
                  </a:txBody>
                  <a:tcPr marL="18288" marR="18288" marT="18288" marB="18288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400" b="1" kern="1200" dirty="0">
                        <a:solidFill>
                          <a:schemeClr val="accen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7200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400" b="1" kern="1200" dirty="0">
                        <a:solidFill>
                          <a:schemeClr val="accen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7200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400" b="1" kern="1200" dirty="0">
                        <a:solidFill>
                          <a:schemeClr val="accen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7200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400" b="1" kern="1200" dirty="0">
                        <a:solidFill>
                          <a:schemeClr val="accen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7200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</a:tr>
              <a:tr h="163450"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700" b="1" dirty="0" smtClean="0">
                        <a:solidFill>
                          <a:schemeClr val="bg1"/>
                        </a:solidFill>
                        <a:latin typeface="Verdana" pitchFamily="34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600" b="1" dirty="0" err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Marsaxlokk</a:t>
                      </a:r>
                      <a:endParaRPr lang="en-US" sz="600" b="1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marL="18288" marR="18288" marT="18288" marB="18288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600" b="1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La Spezia</a:t>
                      </a:r>
                    </a:p>
                  </a:txBody>
                  <a:tcPr marL="18288" marR="18288" marT="18288" marB="18288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600" b="1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Genoa</a:t>
                      </a:r>
                    </a:p>
                  </a:txBody>
                  <a:tcPr marL="18288" marR="18288" marT="18288" marB="18288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600" b="1" dirty="0" err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Fos</a:t>
                      </a:r>
                      <a:r>
                        <a:rPr lang="en-US" sz="600" b="1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 </a:t>
                      </a:r>
                      <a:r>
                        <a:rPr lang="en-US" sz="600" b="1" baseline="0" dirty="0" err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s</a:t>
                      </a:r>
                      <a:r>
                        <a:rPr lang="en-US" sz="600" b="1" dirty="0" err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ur</a:t>
                      </a:r>
                      <a:r>
                        <a:rPr lang="en-US" sz="600" b="1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 </a:t>
                      </a:r>
                      <a:r>
                        <a:rPr lang="en-US" sz="600" b="1" dirty="0" err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Mer</a:t>
                      </a:r>
                      <a:endParaRPr lang="en-US" sz="600" b="1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marL="18288" marR="18288" marT="18288" marB="18288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600" b="1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Valencia</a:t>
                      </a:r>
                    </a:p>
                  </a:txBody>
                  <a:tcPr marL="18288" marR="18288" marT="18288" marB="18288"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163450">
                <a:tc>
                  <a:txBody>
                    <a:bodyPr/>
                    <a:lstStyle/>
                    <a:p>
                      <a:r>
                        <a:rPr lang="en-US" sz="600" b="1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</a:rPr>
                        <a:t>Dalian, </a:t>
                      </a:r>
                      <a:r>
                        <a:rPr lang="en-US" sz="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</a:rPr>
                        <a:t>China</a:t>
                      </a:r>
                      <a:endParaRPr lang="en-US" sz="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</a:endParaRPr>
                    </a:p>
                  </a:txBody>
                  <a:tcPr marL="18288" marR="18288" marT="18288" marB="18288" anchor="ctr">
                    <a:lnR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404040"/>
                          </a:solidFill>
                          <a:latin typeface="Verdana"/>
                        </a:rPr>
                        <a:t>31</a:t>
                      </a:r>
                    </a:p>
                  </a:txBody>
                  <a:tcPr marL="18288" marR="18288" marT="18288" marB="18288" anchor="ctr">
                    <a:lnL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404040"/>
                          </a:solidFill>
                          <a:latin typeface="Verdana"/>
                        </a:rPr>
                        <a:t>34</a:t>
                      </a:r>
                    </a:p>
                  </a:txBody>
                  <a:tcPr marL="18288" marR="18288" marT="18288" marB="18288" anchor="ctr"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solidFill>
                            <a:srgbClr val="404040"/>
                          </a:solidFill>
                          <a:latin typeface="Verdana"/>
                        </a:rPr>
                        <a:t>35</a:t>
                      </a:r>
                    </a:p>
                  </a:txBody>
                  <a:tcPr marL="18288" marR="18288" marT="18288" marB="18288" anchor="ctr"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 smtClean="0">
                          <a:solidFill>
                            <a:srgbClr val="404040"/>
                          </a:solidFill>
                          <a:latin typeface="Verdana"/>
                        </a:rPr>
                        <a:t>37</a:t>
                      </a:r>
                      <a:endParaRPr lang="en-US" sz="600" b="0" i="0" u="none" strike="noStrike" dirty="0">
                        <a:solidFill>
                          <a:srgbClr val="404040"/>
                        </a:solidFill>
                        <a:latin typeface="Verdana"/>
                      </a:endParaRPr>
                    </a:p>
                  </a:txBody>
                  <a:tcPr marL="18288" marR="18288" marT="18288" marB="18288" anchor="ctr"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 smtClean="0">
                          <a:solidFill>
                            <a:srgbClr val="404040"/>
                          </a:solidFill>
                          <a:latin typeface="Verdana"/>
                        </a:rPr>
                        <a:t>39</a:t>
                      </a:r>
                      <a:endParaRPr lang="en-US" sz="600" b="0" i="0" u="none" strike="noStrike" dirty="0">
                        <a:solidFill>
                          <a:srgbClr val="404040"/>
                        </a:solidFill>
                        <a:latin typeface="Verdana"/>
                      </a:endParaRPr>
                    </a:p>
                  </a:txBody>
                  <a:tcPr marL="18288" marR="18288" marT="18288" marB="18288" anchor="ctr"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</a:tr>
              <a:tr h="16345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600" b="1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</a:rPr>
                        <a:t>Xingang,</a:t>
                      </a:r>
                      <a:r>
                        <a:rPr lang="en-US" sz="6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</a:rPr>
                        <a:t> China</a:t>
                      </a:r>
                      <a:endParaRPr lang="en-US" sz="60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</a:endParaRPr>
                    </a:p>
                  </a:txBody>
                  <a:tcPr marL="18288" marR="18288" marT="18288" marB="18288" anchor="ctr">
                    <a:lnR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 smtClean="0">
                          <a:solidFill>
                            <a:srgbClr val="404040"/>
                          </a:solidFill>
                          <a:latin typeface="Verdana"/>
                        </a:rPr>
                        <a:t>29</a:t>
                      </a:r>
                      <a:endParaRPr lang="en-US" sz="600" b="0" i="0" u="none" strike="noStrike" dirty="0">
                        <a:solidFill>
                          <a:srgbClr val="404040"/>
                        </a:solidFill>
                        <a:latin typeface="Verdana"/>
                      </a:endParaRPr>
                    </a:p>
                  </a:txBody>
                  <a:tcPr marL="18288" marR="18288" marT="18288" marB="18288" anchor="ctr">
                    <a:lnL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mpd="sng">
                      <a:noFill/>
                    </a:lnT>
                    <a:lnB w="127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404040"/>
                          </a:solidFill>
                          <a:latin typeface="Verdana"/>
                        </a:rPr>
                        <a:t>32</a:t>
                      </a:r>
                    </a:p>
                  </a:txBody>
                  <a:tcPr marL="18288" marR="18288" marT="18288" marB="18288" anchor="ctr">
                    <a:lnT w="12700" cmpd="sng">
                      <a:noFill/>
                    </a:lnT>
                    <a:lnB w="127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404040"/>
                          </a:solidFill>
                          <a:latin typeface="Verdana"/>
                        </a:rPr>
                        <a:t>34</a:t>
                      </a:r>
                    </a:p>
                  </a:txBody>
                  <a:tcPr marL="18288" marR="18288" marT="18288" marB="18288" anchor="ctr">
                    <a:lnT w="12700" cmpd="sng">
                      <a:noFill/>
                    </a:lnT>
                    <a:lnB w="127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404040"/>
                          </a:solidFill>
                          <a:latin typeface="Verdana"/>
                        </a:rPr>
                        <a:t>36</a:t>
                      </a:r>
                    </a:p>
                  </a:txBody>
                  <a:tcPr marL="18288" marR="18288" marT="18288" marB="18288" anchor="ctr">
                    <a:lnT w="12700" cmpd="sng">
                      <a:noFill/>
                    </a:lnT>
                    <a:lnB w="127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404040"/>
                          </a:solidFill>
                          <a:latin typeface="Verdana"/>
                        </a:rPr>
                        <a:t>38</a:t>
                      </a:r>
                    </a:p>
                  </a:txBody>
                  <a:tcPr marL="18288" marR="18288" marT="18288" marB="18288" anchor="ctr">
                    <a:lnT w="12700" cmpd="sng">
                      <a:noFill/>
                    </a:lnT>
                    <a:lnB w="12700" cmpd="sng">
                      <a:noFill/>
                    </a:lnB>
                    <a:noFill/>
                  </a:tcPr>
                </a:tc>
              </a:tr>
              <a:tr h="16345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600" b="1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</a:rPr>
                        <a:t>Busan,</a:t>
                      </a:r>
                      <a:r>
                        <a:rPr lang="en-US" sz="600" b="1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</a:rPr>
                        <a:t> </a:t>
                      </a:r>
                      <a:r>
                        <a:rPr 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</a:rPr>
                        <a:t>South Korea</a:t>
                      </a:r>
                      <a:endParaRPr lang="en-US" sz="600" b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</a:endParaRPr>
                    </a:p>
                  </a:txBody>
                  <a:tcPr marL="18288" marR="18288" marT="18288" marB="18288" anchor="ctr">
                    <a:lnR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404040"/>
                          </a:solidFill>
                          <a:latin typeface="Verdana"/>
                        </a:rPr>
                        <a:t>27</a:t>
                      </a:r>
                    </a:p>
                  </a:txBody>
                  <a:tcPr marL="18288" marR="18288" marT="18288" marB="18288" anchor="ctr">
                    <a:lnL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mpd="sng">
                      <a:noFill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404040"/>
                          </a:solidFill>
                          <a:latin typeface="Verdana"/>
                        </a:rPr>
                        <a:t>30</a:t>
                      </a:r>
                    </a:p>
                  </a:txBody>
                  <a:tcPr marL="18288" marR="18288" marT="18288" marB="18288" anchor="ctr">
                    <a:lnT w="12700" cmpd="sng">
                      <a:noFill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 smtClean="0">
                          <a:solidFill>
                            <a:srgbClr val="404040"/>
                          </a:solidFill>
                          <a:latin typeface="Verdana"/>
                        </a:rPr>
                        <a:t>31</a:t>
                      </a:r>
                      <a:endParaRPr lang="en-US" sz="600" b="0" i="0" u="none" strike="noStrike" dirty="0">
                        <a:solidFill>
                          <a:srgbClr val="404040"/>
                        </a:solidFill>
                        <a:latin typeface="Verdana"/>
                      </a:endParaRPr>
                    </a:p>
                  </a:txBody>
                  <a:tcPr marL="18288" marR="18288" marT="18288" marB="18288" anchor="ctr">
                    <a:lnT w="12700" cmpd="sng">
                      <a:noFill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 smtClean="0">
                          <a:solidFill>
                            <a:srgbClr val="404040"/>
                          </a:solidFill>
                          <a:latin typeface="Verdana"/>
                        </a:rPr>
                        <a:t>33</a:t>
                      </a:r>
                      <a:endParaRPr lang="en-US" sz="600" b="0" i="0" u="none" strike="noStrike" dirty="0">
                        <a:solidFill>
                          <a:srgbClr val="404040"/>
                        </a:solidFill>
                        <a:latin typeface="Verdana"/>
                      </a:endParaRPr>
                    </a:p>
                  </a:txBody>
                  <a:tcPr marL="18288" marR="18288" marT="18288" marB="18288" anchor="ctr">
                    <a:lnT w="12700" cmpd="sng">
                      <a:noFill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 smtClean="0">
                          <a:solidFill>
                            <a:srgbClr val="404040"/>
                          </a:solidFill>
                          <a:latin typeface="Verdana"/>
                        </a:rPr>
                        <a:t>35</a:t>
                      </a:r>
                      <a:endParaRPr lang="en-US" sz="600" b="0" i="0" u="none" strike="noStrike" dirty="0">
                        <a:solidFill>
                          <a:srgbClr val="404040"/>
                        </a:solidFill>
                        <a:latin typeface="Verdana"/>
                      </a:endParaRPr>
                    </a:p>
                  </a:txBody>
                  <a:tcPr marL="18288" marR="18288" marT="18288" marB="18288" anchor="ctr">
                    <a:lnT w="12700" cmpd="sng">
                      <a:noFill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</a:tr>
              <a:tr h="16345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600" b="1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</a:rPr>
                        <a:t>Ningbo, </a:t>
                      </a:r>
                      <a:r>
                        <a:rPr lang="en-US" sz="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</a:rPr>
                        <a:t>China</a:t>
                      </a:r>
                    </a:p>
                  </a:txBody>
                  <a:tcPr marL="18288" marR="18288" marT="18288" marB="18288" anchor="ctr">
                    <a:lnR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404040"/>
                          </a:solidFill>
                          <a:latin typeface="Verdana"/>
                        </a:rPr>
                        <a:t>25</a:t>
                      </a:r>
                    </a:p>
                  </a:txBody>
                  <a:tcPr marL="18288" marR="18288" marT="18288" marB="18288" anchor="ctr">
                    <a:lnL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mpd="sng">
                      <a:noFill/>
                    </a:lnT>
                    <a:lnB w="127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404040"/>
                          </a:solidFill>
                          <a:latin typeface="Verdana"/>
                        </a:rPr>
                        <a:t>28</a:t>
                      </a:r>
                    </a:p>
                  </a:txBody>
                  <a:tcPr marL="18288" marR="18288" marT="18288" marB="18288" anchor="ctr">
                    <a:lnT w="12700" cmpd="sng">
                      <a:noFill/>
                    </a:lnT>
                    <a:lnB w="127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404040"/>
                          </a:solidFill>
                          <a:latin typeface="Verdana"/>
                        </a:rPr>
                        <a:t>29</a:t>
                      </a:r>
                    </a:p>
                  </a:txBody>
                  <a:tcPr marL="18288" marR="18288" marT="18288" marB="18288" anchor="ctr">
                    <a:lnT w="12700" cmpd="sng">
                      <a:noFill/>
                    </a:lnT>
                    <a:lnB w="127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 smtClean="0">
                          <a:solidFill>
                            <a:srgbClr val="404040"/>
                          </a:solidFill>
                          <a:latin typeface="Verdana"/>
                        </a:rPr>
                        <a:t>31</a:t>
                      </a:r>
                      <a:endParaRPr lang="en-US" sz="600" b="0" i="0" u="none" strike="noStrike" dirty="0">
                        <a:solidFill>
                          <a:srgbClr val="404040"/>
                        </a:solidFill>
                        <a:latin typeface="Verdana"/>
                      </a:endParaRPr>
                    </a:p>
                  </a:txBody>
                  <a:tcPr marL="18288" marR="18288" marT="18288" marB="18288" anchor="ctr">
                    <a:lnT w="12700" cmpd="sng">
                      <a:noFill/>
                    </a:lnT>
                    <a:lnB w="127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 smtClean="0">
                          <a:solidFill>
                            <a:srgbClr val="404040"/>
                          </a:solidFill>
                          <a:latin typeface="Verdana"/>
                        </a:rPr>
                        <a:t>33</a:t>
                      </a:r>
                      <a:endParaRPr lang="en-US" sz="600" b="0" i="0" u="none" strike="noStrike" dirty="0">
                        <a:solidFill>
                          <a:srgbClr val="404040"/>
                        </a:solidFill>
                        <a:latin typeface="Verdana"/>
                      </a:endParaRPr>
                    </a:p>
                  </a:txBody>
                  <a:tcPr marL="18288" marR="18288" marT="18288" marB="18288" anchor="ctr">
                    <a:lnT w="12700" cmpd="sng">
                      <a:noFill/>
                    </a:lnT>
                    <a:lnB w="12700" cmpd="sng">
                      <a:noFill/>
                    </a:lnB>
                    <a:noFill/>
                  </a:tcPr>
                </a:tc>
              </a:tr>
              <a:tr h="16345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600" b="1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</a:rPr>
                        <a:t>Shanghai, </a:t>
                      </a:r>
                      <a:r>
                        <a:rPr lang="en-US" sz="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</a:rPr>
                        <a:t>China</a:t>
                      </a:r>
                    </a:p>
                  </a:txBody>
                  <a:tcPr marL="18288" marR="18288" marT="18288" marB="18288" anchor="ctr">
                    <a:lnR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404040"/>
                          </a:solidFill>
                          <a:latin typeface="Verdana"/>
                        </a:rPr>
                        <a:t>24</a:t>
                      </a:r>
                    </a:p>
                  </a:txBody>
                  <a:tcPr marL="18288" marR="18288" marT="18288" marB="18288" anchor="ctr">
                    <a:lnL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mpd="sng">
                      <a:noFill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 smtClean="0">
                          <a:solidFill>
                            <a:srgbClr val="404040"/>
                          </a:solidFill>
                          <a:latin typeface="Verdana"/>
                        </a:rPr>
                        <a:t>26</a:t>
                      </a:r>
                      <a:endParaRPr lang="en-US" sz="600" b="0" i="0" u="none" strike="noStrike" dirty="0">
                        <a:solidFill>
                          <a:srgbClr val="404040"/>
                        </a:solidFill>
                        <a:latin typeface="Verdana"/>
                      </a:endParaRPr>
                    </a:p>
                  </a:txBody>
                  <a:tcPr marL="18288" marR="18288" marT="18288" marB="18288" anchor="ctr">
                    <a:lnT w="12700" cmpd="sng">
                      <a:noFill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404040"/>
                          </a:solidFill>
                          <a:latin typeface="Verdana"/>
                        </a:rPr>
                        <a:t>28</a:t>
                      </a:r>
                    </a:p>
                  </a:txBody>
                  <a:tcPr marL="18288" marR="18288" marT="18288" marB="18288" anchor="ctr">
                    <a:lnT w="12700" cmpd="sng">
                      <a:noFill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404040"/>
                          </a:solidFill>
                          <a:latin typeface="Verdana"/>
                        </a:rPr>
                        <a:t>30</a:t>
                      </a:r>
                    </a:p>
                  </a:txBody>
                  <a:tcPr marL="18288" marR="18288" marT="18288" marB="18288" anchor="ctr">
                    <a:lnT w="12700" cmpd="sng">
                      <a:noFill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404040"/>
                          </a:solidFill>
                          <a:latin typeface="Verdana"/>
                        </a:rPr>
                        <a:t>32</a:t>
                      </a:r>
                    </a:p>
                  </a:txBody>
                  <a:tcPr marL="18288" marR="18288" marT="18288" marB="18288" anchor="ctr">
                    <a:lnT w="12700" cmpd="sng">
                      <a:noFill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</a:tr>
              <a:tr h="16345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600" b="1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</a:rPr>
                        <a:t>Xiamen, </a:t>
                      </a:r>
                      <a:r>
                        <a:rPr lang="en-US" sz="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</a:rPr>
                        <a:t>China</a:t>
                      </a:r>
                    </a:p>
                  </a:txBody>
                  <a:tcPr marL="18288" marR="18288" marT="18288" marB="18288" anchor="ctr">
                    <a:lnR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404040"/>
                          </a:solidFill>
                          <a:latin typeface="Verdana"/>
                        </a:rPr>
                        <a:t>22</a:t>
                      </a:r>
                    </a:p>
                  </a:txBody>
                  <a:tcPr marL="18288" marR="18288" marT="18288" marB="18288" anchor="ctr">
                    <a:lnL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mpd="sng">
                      <a:noFill/>
                    </a:lnT>
                    <a:lnB w="127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404040"/>
                          </a:solidFill>
                          <a:latin typeface="Verdana"/>
                        </a:rPr>
                        <a:t>25</a:t>
                      </a:r>
                    </a:p>
                  </a:txBody>
                  <a:tcPr marL="18288" marR="18288" marT="18288" marB="18288" anchor="ctr">
                    <a:lnT w="12700" cmpd="sng">
                      <a:noFill/>
                    </a:lnT>
                    <a:lnB w="127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404040"/>
                          </a:solidFill>
                          <a:latin typeface="Verdana"/>
                        </a:rPr>
                        <a:t>26</a:t>
                      </a:r>
                    </a:p>
                  </a:txBody>
                  <a:tcPr marL="18288" marR="18288" marT="18288" marB="18288" anchor="ctr">
                    <a:lnT w="12700" cmpd="sng">
                      <a:noFill/>
                    </a:lnT>
                    <a:lnB w="127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404040"/>
                          </a:solidFill>
                          <a:latin typeface="Verdana"/>
                        </a:rPr>
                        <a:t>28</a:t>
                      </a:r>
                    </a:p>
                  </a:txBody>
                  <a:tcPr marL="18288" marR="18288" marT="18288" marB="18288" anchor="ctr">
                    <a:lnT w="12700" cmpd="sng">
                      <a:noFill/>
                    </a:lnT>
                    <a:lnB w="127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404040"/>
                          </a:solidFill>
                          <a:latin typeface="Verdana"/>
                        </a:rPr>
                        <a:t>30</a:t>
                      </a:r>
                    </a:p>
                  </a:txBody>
                  <a:tcPr marL="18288" marR="18288" marT="18288" marB="18288" anchor="ctr">
                    <a:lnT w="12700" cmpd="sng">
                      <a:noFill/>
                    </a:lnT>
                    <a:lnB w="12700" cmpd="sng">
                      <a:noFill/>
                    </a:lnB>
                    <a:noFill/>
                  </a:tcPr>
                </a:tc>
              </a:tr>
              <a:tr h="16345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600" b="1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</a:rPr>
                        <a:t>Chiwan, </a:t>
                      </a:r>
                      <a:r>
                        <a:rPr lang="en-US" sz="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</a:rPr>
                        <a:t>China</a:t>
                      </a:r>
                    </a:p>
                  </a:txBody>
                  <a:tcPr marL="18288" marR="18288" marT="18288" marB="18288" anchor="ctr">
                    <a:lnR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 smtClean="0">
                          <a:solidFill>
                            <a:srgbClr val="404040"/>
                          </a:solidFill>
                          <a:latin typeface="Verdana"/>
                        </a:rPr>
                        <a:t>20</a:t>
                      </a:r>
                      <a:endParaRPr lang="en-US" sz="600" b="0" i="0" u="none" strike="noStrike" dirty="0">
                        <a:solidFill>
                          <a:srgbClr val="404040"/>
                        </a:solidFill>
                        <a:latin typeface="Verdana"/>
                      </a:endParaRPr>
                    </a:p>
                  </a:txBody>
                  <a:tcPr marL="18288" marR="18288" marT="18288" marB="18288" anchor="ctr">
                    <a:lnL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mpd="sng">
                      <a:noFill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404040"/>
                          </a:solidFill>
                          <a:latin typeface="Verdana"/>
                        </a:rPr>
                        <a:t>23</a:t>
                      </a:r>
                    </a:p>
                  </a:txBody>
                  <a:tcPr marL="18288" marR="18288" marT="18288" marB="18288" anchor="ctr">
                    <a:lnT w="12700" cmpd="sng">
                      <a:noFill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404040"/>
                          </a:solidFill>
                          <a:latin typeface="Verdana"/>
                        </a:rPr>
                        <a:t>25</a:t>
                      </a:r>
                    </a:p>
                  </a:txBody>
                  <a:tcPr marL="18288" marR="18288" marT="18288" marB="18288" anchor="ctr">
                    <a:lnT w="12700" cmpd="sng">
                      <a:noFill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404040"/>
                          </a:solidFill>
                          <a:latin typeface="Verdana"/>
                        </a:rPr>
                        <a:t>27</a:t>
                      </a:r>
                    </a:p>
                  </a:txBody>
                  <a:tcPr marL="18288" marR="18288" marT="18288" marB="18288" anchor="ctr">
                    <a:lnT w="12700" cmpd="sng">
                      <a:noFill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404040"/>
                          </a:solidFill>
                          <a:latin typeface="Verdana"/>
                        </a:rPr>
                        <a:t>29</a:t>
                      </a:r>
                    </a:p>
                  </a:txBody>
                  <a:tcPr marL="18288" marR="18288" marT="18288" marB="18288" anchor="ctr">
                    <a:lnT w="12700" cmpd="sng">
                      <a:noFill/>
                    </a:lnT>
                    <a:lnB w="12700" cmpd="sng">
                      <a:noFill/>
                    </a:lnB>
                    <a:solidFill>
                      <a:schemeClr val="bg1"/>
                    </a:solidFill>
                  </a:tcPr>
                </a:tc>
              </a:tr>
              <a:tr h="16345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600" b="1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</a:rPr>
                        <a:t>Yantian,</a:t>
                      </a:r>
                      <a:r>
                        <a:rPr lang="en-US" sz="600" b="1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</a:rPr>
                        <a:t> </a:t>
                      </a:r>
                      <a:r>
                        <a:rPr lang="en-US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</a:rPr>
                        <a:t>China</a:t>
                      </a:r>
                      <a:endParaRPr lang="en-US" sz="600" b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</a:endParaRPr>
                    </a:p>
                  </a:txBody>
                  <a:tcPr marL="18288" marR="18288" marT="18288" marB="18288" anchor="ctr">
                    <a:lnR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404040"/>
                          </a:solidFill>
                          <a:latin typeface="Verdana"/>
                        </a:rPr>
                        <a:t>20</a:t>
                      </a:r>
                    </a:p>
                  </a:txBody>
                  <a:tcPr marL="18288" marR="18288" marT="18288" marB="18288" anchor="ctr">
                    <a:lnL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mpd="sng">
                      <a:noFill/>
                    </a:lnT>
                    <a:lnB w="127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 smtClean="0">
                          <a:solidFill>
                            <a:srgbClr val="404040"/>
                          </a:solidFill>
                          <a:latin typeface="Verdana"/>
                        </a:rPr>
                        <a:t>22</a:t>
                      </a:r>
                      <a:endParaRPr lang="en-US" sz="600" b="0" i="0" u="none" strike="noStrike" dirty="0">
                        <a:solidFill>
                          <a:srgbClr val="404040"/>
                        </a:solidFill>
                        <a:latin typeface="Verdana"/>
                      </a:endParaRPr>
                    </a:p>
                  </a:txBody>
                  <a:tcPr marL="18288" marR="18288" marT="18288" marB="18288" anchor="ctr">
                    <a:lnT w="12700" cmpd="sng">
                      <a:noFill/>
                    </a:lnT>
                    <a:lnB w="127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404040"/>
                          </a:solidFill>
                          <a:latin typeface="Verdana"/>
                        </a:rPr>
                        <a:t>24</a:t>
                      </a:r>
                    </a:p>
                  </a:txBody>
                  <a:tcPr marL="18288" marR="18288" marT="18288" marB="18288" anchor="ctr">
                    <a:lnT w="12700" cmpd="sng">
                      <a:noFill/>
                    </a:lnT>
                    <a:lnB w="127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404040"/>
                          </a:solidFill>
                          <a:latin typeface="Verdana"/>
                        </a:rPr>
                        <a:t>26</a:t>
                      </a:r>
                    </a:p>
                  </a:txBody>
                  <a:tcPr marL="18288" marR="18288" marT="18288" marB="18288" anchor="ctr">
                    <a:lnT w="12700" cmpd="sng">
                      <a:noFill/>
                    </a:lnT>
                    <a:lnB w="127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404040"/>
                          </a:solidFill>
                          <a:latin typeface="Verdana"/>
                        </a:rPr>
                        <a:t>28</a:t>
                      </a:r>
                    </a:p>
                  </a:txBody>
                  <a:tcPr marL="18288" marR="18288" marT="18288" marB="18288" anchor="ctr">
                    <a:lnT w="12700" cmpd="sng">
                      <a:noFill/>
                    </a:lnT>
                    <a:lnB w="12700" cmpd="sng">
                      <a:noFill/>
                    </a:lnB>
                    <a:noFill/>
                  </a:tcPr>
                </a:tc>
              </a:tr>
              <a:tr h="16345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600" b="1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</a:rPr>
                        <a:t>Singapore, </a:t>
                      </a:r>
                      <a:r>
                        <a:rPr lang="en-US" sz="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</a:rPr>
                        <a:t>Singapore</a:t>
                      </a:r>
                    </a:p>
                  </a:txBody>
                  <a:tcPr marL="18288" marR="18288" marT="18288" marB="18288" anchor="ctr">
                    <a:lnR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 smtClean="0">
                          <a:solidFill>
                            <a:srgbClr val="404040"/>
                          </a:solidFill>
                          <a:latin typeface="Verdana"/>
                        </a:rPr>
                        <a:t>15</a:t>
                      </a:r>
                      <a:endParaRPr lang="en-US" sz="600" b="0" i="0" u="none" strike="noStrike" dirty="0">
                        <a:solidFill>
                          <a:srgbClr val="404040"/>
                        </a:solidFill>
                        <a:latin typeface="Verdana"/>
                      </a:endParaRPr>
                    </a:p>
                  </a:txBody>
                  <a:tcPr marL="18288" marR="18288" marT="18288" marB="18288" anchor="ctr">
                    <a:lnL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404040"/>
                          </a:solidFill>
                          <a:latin typeface="Verdana"/>
                        </a:rPr>
                        <a:t>18</a:t>
                      </a:r>
                    </a:p>
                  </a:txBody>
                  <a:tcPr marL="18288" marR="18288" marT="18288" marB="18288" anchor="ctr"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404040"/>
                          </a:solidFill>
                          <a:latin typeface="Verdana"/>
                        </a:rPr>
                        <a:t>20</a:t>
                      </a:r>
                    </a:p>
                  </a:txBody>
                  <a:tcPr marL="18288" marR="18288" marT="18288" marB="18288" anchor="ctr"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404040"/>
                          </a:solidFill>
                          <a:latin typeface="Verdana"/>
                        </a:rPr>
                        <a:t>22</a:t>
                      </a:r>
                    </a:p>
                  </a:txBody>
                  <a:tcPr marL="18288" marR="18288" marT="18288" marB="18288" anchor="ctr"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404040"/>
                          </a:solidFill>
                          <a:latin typeface="Verdana"/>
                        </a:rPr>
                        <a:t>24</a:t>
                      </a:r>
                    </a:p>
                  </a:txBody>
                  <a:tcPr marL="18288" marR="18288" marT="18288" marB="18288" anchor="ctr"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6345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600" b="1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</a:rPr>
                        <a:t>Port Klang</a:t>
                      </a:r>
                      <a:r>
                        <a:rPr lang="da-DK" sz="600" b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</a:rPr>
                        <a:t>,</a:t>
                      </a:r>
                      <a:r>
                        <a:rPr lang="da-DK" sz="600" b="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</a:rPr>
                        <a:t> Malaysia</a:t>
                      </a:r>
                      <a:endParaRPr lang="en-US" sz="600" b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</a:endParaRPr>
                    </a:p>
                  </a:txBody>
                  <a:tcPr marL="18288" marR="18288" marT="18288" marB="18288" anchor="ctr">
                    <a:lnR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404040"/>
                          </a:solidFill>
                          <a:latin typeface="Verdana"/>
                        </a:rPr>
                        <a:t>14</a:t>
                      </a:r>
                    </a:p>
                  </a:txBody>
                  <a:tcPr marL="18288" marR="18288" marT="18288" marB="18288" anchor="ctr">
                    <a:lnL w="635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mpd="sng">
                      <a:noFill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solidFill>
                            <a:srgbClr val="404040"/>
                          </a:solidFill>
                          <a:latin typeface="Verdana"/>
                        </a:rPr>
                        <a:t>17</a:t>
                      </a:r>
                    </a:p>
                  </a:txBody>
                  <a:tcPr marL="18288" marR="18288" marT="18288" marB="18288" anchor="ctr">
                    <a:lnT w="12700" cmpd="sng">
                      <a:noFill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 smtClean="0">
                          <a:solidFill>
                            <a:srgbClr val="404040"/>
                          </a:solidFill>
                          <a:latin typeface="Verdana"/>
                        </a:rPr>
                        <a:t>18</a:t>
                      </a:r>
                      <a:endParaRPr lang="en-US" sz="600" b="0" i="0" u="none" strike="noStrike" dirty="0">
                        <a:solidFill>
                          <a:srgbClr val="404040"/>
                        </a:solidFill>
                        <a:latin typeface="Verdana"/>
                      </a:endParaRPr>
                    </a:p>
                  </a:txBody>
                  <a:tcPr marL="18288" marR="18288" marT="18288" marB="18288" anchor="ctr">
                    <a:lnT w="12700" cmpd="sng">
                      <a:noFill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 smtClean="0">
                          <a:solidFill>
                            <a:srgbClr val="404040"/>
                          </a:solidFill>
                          <a:latin typeface="Verdana"/>
                        </a:rPr>
                        <a:t>20</a:t>
                      </a:r>
                      <a:endParaRPr lang="en-US" sz="600" b="0" i="0" u="none" strike="noStrike" dirty="0">
                        <a:solidFill>
                          <a:srgbClr val="404040"/>
                        </a:solidFill>
                        <a:latin typeface="Verdana"/>
                      </a:endParaRPr>
                    </a:p>
                  </a:txBody>
                  <a:tcPr marL="18288" marR="18288" marT="18288" marB="18288" anchor="ctr">
                    <a:lnT w="12700" cmpd="sng">
                      <a:noFill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 smtClean="0">
                          <a:solidFill>
                            <a:srgbClr val="404040"/>
                          </a:solidFill>
                          <a:latin typeface="Verdana"/>
                        </a:rPr>
                        <a:t>22</a:t>
                      </a:r>
                      <a:endParaRPr lang="en-US" sz="600" b="0" i="0" u="none" strike="noStrike" dirty="0">
                        <a:solidFill>
                          <a:srgbClr val="404040"/>
                        </a:solidFill>
                        <a:latin typeface="Verdana"/>
                      </a:endParaRPr>
                    </a:p>
                  </a:txBody>
                  <a:tcPr marL="18288" marR="18288" marT="18288" marB="18288" anchor="ctr">
                    <a:lnT w="12700" cmpd="sng">
                      <a:noFill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Asia-Mediterranean (AE20) – Westbound</a:t>
            </a:r>
            <a:endParaRPr lang="en-GB" dirty="0"/>
          </a:p>
        </p:txBody>
      </p:sp>
      <p:pic>
        <p:nvPicPr>
          <p:cNvPr id="5122" name="Picture 2" descr="C:\Documents and Settings\rar050\Desktop\Changes\new set\Asia---Europe-(AE20)---Westbound_map.gif"/>
          <p:cNvPicPr>
            <a:picLocks noChangeAspect="1" noChangeArrowheads="1"/>
          </p:cNvPicPr>
          <p:nvPr/>
        </p:nvPicPr>
        <p:blipFill>
          <a:blip r:embed="rId3" cstate="print"/>
          <a:srcRect b="2129"/>
          <a:stretch>
            <a:fillRect/>
          </a:stretch>
        </p:blipFill>
        <p:spPr bwMode="auto">
          <a:xfrm>
            <a:off x="342900" y="1143000"/>
            <a:ext cx="4213225" cy="252476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221885382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General Overview">
  <a:themeElements>
    <a:clrScheme name="Maersk Line Corporate Photos">
      <a:dk1>
        <a:srgbClr val="000000"/>
      </a:dk1>
      <a:lt1>
        <a:srgbClr val="FFFFFF"/>
      </a:lt1>
      <a:dk2>
        <a:srgbClr val="69B8D6"/>
      </a:dk2>
      <a:lt2>
        <a:srgbClr val="2F454E"/>
      </a:lt2>
      <a:accent1>
        <a:srgbClr val="004E6B"/>
      </a:accent1>
      <a:accent2>
        <a:srgbClr val="52C1B8"/>
      </a:accent2>
      <a:accent3>
        <a:srgbClr val="B50030"/>
      </a:accent3>
      <a:accent4>
        <a:srgbClr val="FF7507"/>
      </a:accent4>
      <a:accent5>
        <a:srgbClr val="FCB91C"/>
      </a:accent5>
      <a:accent6>
        <a:srgbClr val="C3C3C3"/>
      </a:accent6>
      <a:hlink>
        <a:srgbClr val="69B8D6"/>
      </a:hlink>
      <a:folHlink>
        <a:srgbClr val="004E6B"/>
      </a:folHlink>
    </a:clrScheme>
    <a:fontScheme name="MaerskLineWhite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2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7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2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7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MaerskLineWhite 1">
        <a:dk1>
          <a:srgbClr val="000000"/>
        </a:dk1>
        <a:lt1>
          <a:srgbClr val="FFFFFF"/>
        </a:lt1>
        <a:dk2>
          <a:srgbClr val="B9DCEA"/>
        </a:dk2>
        <a:lt2>
          <a:srgbClr val="69B8D6"/>
        </a:lt2>
        <a:accent1>
          <a:srgbClr val="C3C3C3"/>
        </a:accent1>
        <a:accent2>
          <a:srgbClr val="E1E1E1"/>
        </a:accent2>
        <a:accent3>
          <a:srgbClr val="FFFFFF"/>
        </a:accent3>
        <a:accent4>
          <a:srgbClr val="000000"/>
        </a:accent4>
        <a:accent5>
          <a:srgbClr val="DEDEDE"/>
        </a:accent5>
        <a:accent6>
          <a:srgbClr val="CCCCCC"/>
        </a:accent6>
        <a:hlink>
          <a:srgbClr val="2F454E"/>
        </a:hlink>
        <a:folHlink>
          <a:srgbClr val="828F95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724</Words>
  <Application>Microsoft Office PowerPoint</Application>
  <PresentationFormat>On-screen Show (4:3)</PresentationFormat>
  <Paragraphs>297</Paragraphs>
  <Slides>5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7" baseType="lpstr">
      <vt:lpstr>Office Theme</vt:lpstr>
      <vt:lpstr>General Overview</vt:lpstr>
      <vt:lpstr>Asia-Mediterranean (AE3) – Westbound</vt:lpstr>
      <vt:lpstr>Asia-Mediterranean (AE11) – Westbound</vt:lpstr>
      <vt:lpstr>Asia-Mediterranean (AE12) – Westbound</vt:lpstr>
      <vt:lpstr>Asia-Mediterranean (AE15) – Westbound</vt:lpstr>
      <vt:lpstr>Asia-Mediterranean (AE20) – Westbound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Asia-Mediterranean (AE3) – Westbound</dc:title>
  <dc:creator/>
  <cp:lastModifiedBy>kcl039</cp:lastModifiedBy>
  <cp:revision>1</cp:revision>
  <dcterms:created xsi:type="dcterms:W3CDTF">2006-08-16T00:00:00Z</dcterms:created>
  <dcterms:modified xsi:type="dcterms:W3CDTF">2013-10-30T02:31:57Z</dcterms:modified>
</cp:coreProperties>
</file>