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D4B2-70D4-4C2F-9589-BBEADD4DA66F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F56C-53FE-43FA-AD02-9289A34AA7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60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300" dirty="0" smtClean="0"/>
          </a:p>
          <a:p>
            <a:endParaRPr lang="en-US" sz="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a-DK" sz="700" kern="1200" dirty="0" smtClean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endParaRPr lang="en-US" sz="300" dirty="0" smtClean="0"/>
          </a:p>
          <a:p>
            <a:endParaRPr lang="en-US" sz="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4175" y="319088"/>
            <a:ext cx="3709988" cy="278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6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680" y="319577"/>
            <a:ext cx="4032799" cy="278045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1 (TP1) – Eastbound</a:t>
            </a:r>
            <a:endParaRPr lang="en-GB" sz="1000" baseline="30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934946"/>
              </p:ext>
            </p:extLst>
          </p:nvPr>
        </p:nvGraphicFramePr>
        <p:xfrm>
          <a:off x="4678363" y="1143000"/>
          <a:ext cx="4176711" cy="4894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301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TP1</a:t>
                      </a:r>
                      <a:r>
                        <a:rPr lang="en-GB" sz="800" b="1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offers a 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solution from South China</a:t>
                      </a:r>
                      <a:r>
                        <a:rPr lang="en-GB" sz="800" b="1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to Southern California, 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catering to the needs of the continually growing furniture, machinery and textile markets.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 product from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Xiamen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ensures further improvement of transit time</a:t>
                      </a:r>
                      <a:r>
                        <a:rPr lang="en-GB" sz="800" b="1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providing additional</a:t>
                      </a:r>
                      <a:r>
                        <a:rPr lang="en-GB" sz="800" b="1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options for the growing East China market.</a:t>
                      </a:r>
                      <a:endParaRPr lang="en-GB" sz="800" b="1" kern="12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One of two weekly </a:t>
                      </a:r>
                      <a:r>
                        <a:rPr lang="en-GB" sz="800" b="1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Yantian</a:t>
                      </a: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sailings (the other being TP6) will allow customers, such as those in the furniture markets, the option to work within their production schedules.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 2 South China port calls – </a:t>
                      </a:r>
                      <a:r>
                        <a:rPr lang="en-GB" sz="800" b="1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Chiwan</a:t>
                      </a: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and </a:t>
                      </a:r>
                      <a:r>
                        <a:rPr lang="en-GB" sz="800" b="1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Yantian</a:t>
                      </a: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–customers can optimise their local haulage to either port depending on where facilities are located throughout the Shenzhen province.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  <a:tabLst/>
                        <a:defRPr/>
                      </a:pPr>
                      <a:r>
                        <a:rPr lang="en-GB" sz="800" b="1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Chiwan</a:t>
                      </a: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solution directly connects to China Coastal Highway and </a:t>
                      </a:r>
                      <a:r>
                        <a:rPr lang="en-GB" sz="800" b="1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Nanping</a:t>
                      </a:r>
                      <a:r>
                        <a:rPr lang="en-GB" sz="8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highways, easily linking you to your warehousing and production facilities.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endParaRPr lang="da-DK" sz="900" dirty="0" smtClean="0">
                        <a:solidFill>
                          <a:srgbClr val="6B6B6B"/>
                        </a:solidFill>
                      </a:endParaRP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393126"/>
              </p:ext>
            </p:extLst>
          </p:nvPr>
        </p:nvGraphicFramePr>
        <p:xfrm>
          <a:off x="350838" y="3843416"/>
          <a:ext cx="4205286" cy="158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62"/>
                <a:gridCol w="1211262"/>
                <a:gridCol w="1211262"/>
              </a:tblGrid>
              <a:tr h="24342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953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537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 / </a:t>
                      </a:r>
                      <a:b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Long Beach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Oakland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6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Tanjung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1" i="0" u="none" strike="noStrike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Pelepas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6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Chiwan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2246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695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Xiamen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674" name="Picture 2" descr="Y:\MNLGSCANL\Primary\Specialized Services\MMP\TOM 0822\Craig, Stewart\TP maps\outputs\Transpacific 1 (TP1) - Eastbound.jpg"/>
          <p:cNvPicPr>
            <a:picLocks noChangeAspect="1" noChangeArrowheads="1"/>
          </p:cNvPicPr>
          <p:nvPr/>
        </p:nvPicPr>
        <p:blipFill>
          <a:blip r:embed="rId3" cstate="print"/>
          <a:srcRect b="43158"/>
          <a:stretch>
            <a:fillRect/>
          </a:stretch>
        </p:blipFill>
        <p:spPr bwMode="auto">
          <a:xfrm>
            <a:off x="350837" y="1146175"/>
            <a:ext cx="4205287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533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15 (TP15) - Eastbound</a:t>
            </a:r>
            <a:endParaRPr lang="en-GB" dirty="0">
              <a:solidFill>
                <a:srgbClr val="004E6B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a call in </a:t>
                      </a:r>
                      <a:r>
                        <a:rPr lang="en-US" sz="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Manzanillo</a:t>
                      </a: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Panama, the service offers great prospects for connecting to other markets, including South America, Europe and Middle East.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Better transit times from North East Asia and the growing market in North China with a direct Qingdao call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Provides opportunities to route cargo to Houston via all-water, versus traditional rail routing from US West coast 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all water route to Houston* is further facilitated by </a:t>
                      </a:r>
                    </a:p>
                    <a:p>
                      <a:pPr marL="404813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itchFamily="34" charset="0"/>
                        <a:buChar char="•"/>
                        <a:tabLst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inbound, 3 outbound gates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Near dock rail service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Our new all-water Asia to Mobile corridor allows for inland  connections via access to class 1 railroads and other benefits including</a:t>
                      </a:r>
                    </a:p>
                    <a:p>
                      <a:pPr marL="404813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itchFamily="34" charset="0"/>
                        <a:buChar char="•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Efficient gate and yard operations with state of the art container handling equipment provides faster turn times</a:t>
                      </a:r>
                    </a:p>
                    <a:p>
                      <a:pPr marL="404813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itchFamily="34" charset="0"/>
                        <a:buChar char="•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 gate lanes including OOG service</a:t>
                      </a:r>
                    </a:p>
                    <a:p>
                      <a:pPr marL="404813" indent="-179388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itchFamily="34" charset="0"/>
                        <a:buChar char="•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close proximity to major highways: I-10 and I-65 allows for easy connection to inland road network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C:\Rajiv\P3 Network\Proformas\Final Schedules\Transpacific\NEW\Transpacific\Transpacific-15-(TP15)---Eastbound-(map).gif"/>
          <p:cNvPicPr>
            <a:picLocks noChangeAspect="1" noChangeArrowheads="1"/>
          </p:cNvPicPr>
          <p:nvPr/>
        </p:nvPicPr>
        <p:blipFill>
          <a:blip r:embed="rId3" cstate="print"/>
          <a:srcRect b="4729"/>
          <a:stretch>
            <a:fillRect/>
          </a:stretch>
        </p:blipFill>
        <p:spPr bwMode="auto">
          <a:xfrm>
            <a:off x="350839" y="1137129"/>
            <a:ext cx="4205286" cy="2585559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393126"/>
              </p:ext>
            </p:extLst>
          </p:nvPr>
        </p:nvGraphicFramePr>
        <p:xfrm>
          <a:off x="350840" y="3856038"/>
          <a:ext cx="4205287" cy="185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299"/>
                <a:gridCol w="722497"/>
                <a:gridCol w="722497"/>
                <a:gridCol w="722497"/>
                <a:gridCol w="722497"/>
              </a:tblGrid>
              <a:tr h="29761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52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230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Manzanillo</a:t>
                      </a:r>
                      <a:endParaRPr lang="en-US" sz="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Miami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Houston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Mobile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306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Yantian</a:t>
                      </a:r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306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Ningbo,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92306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Shanghai,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306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Qingdao,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306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Busan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South Korea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306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Manzanillo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Panama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5310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2 (TP2) – Eastbound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2999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Now offering an East China to Southern California product which will cover more than 90% of the fastest growing and largest market in China.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new addition of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Fuzhou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provides a  great link to inland solutions for Western and South Eastern China through a developing partnership with inland hubs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TP2 will be enhanced to utilise larger vessels and thereby provides customers opportunity to grow business further.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393126"/>
              </p:ext>
            </p:extLst>
          </p:nvPr>
        </p:nvGraphicFramePr>
        <p:xfrm>
          <a:off x="342899" y="3856038"/>
          <a:ext cx="4213226" cy="177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763"/>
                <a:gridCol w="1712463"/>
              </a:tblGrid>
              <a:tr h="2117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098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60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 / </a:t>
                      </a:r>
                      <a:b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Long Beach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4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Kaohsiung,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Taiwan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Hong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Kong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Hong Kong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954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Xiamen,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7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Fuzhou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Shanghai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Ningbo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China</a:t>
                      </a:r>
                      <a:endParaRPr lang="en-GB" sz="600" b="0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675" name="Picture 3" descr="Y:\MNLGSCANL\Primary\Specialized Services\MMP\TOM 0822\Craig, Stewart\TP maps\outputs\Transpacific 2 (TP2) - Eastbound.jpg"/>
          <p:cNvPicPr>
            <a:picLocks noChangeAspect="1" noChangeArrowheads="1"/>
          </p:cNvPicPr>
          <p:nvPr/>
        </p:nvPicPr>
        <p:blipFill>
          <a:blip r:embed="rId3" cstate="print"/>
          <a:srcRect b="44637"/>
          <a:stretch>
            <a:fillRect/>
          </a:stretch>
        </p:blipFill>
        <p:spPr bwMode="auto">
          <a:xfrm>
            <a:off x="350837" y="1146175"/>
            <a:ext cx="4205287" cy="257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3376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TP5 will continue its extensive coverage of the Japanese and South Korean markets to the US West Coast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early week arrivals into the USWC, many automobile  and machinery customers from Japan and South Korea will benefit from close connections with rail solutions, as On Time Delivery is a critical component for their production lines.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2 weekly sailings out of Qingdao to Southern California, this is one of the most competitive products for North China in the market 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Offers a 6-vessel fleet consisting of four US-flagged vessels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5 (TP5) – Eastbound 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393126"/>
              </p:ext>
            </p:extLst>
          </p:nvPr>
        </p:nvGraphicFramePr>
        <p:xfrm>
          <a:off x="342901" y="3856038"/>
          <a:ext cx="4213223" cy="18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299"/>
                <a:gridCol w="858308"/>
                <a:gridCol w="858308"/>
                <a:gridCol w="858308"/>
              </a:tblGrid>
              <a:tr h="1518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69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401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Angeles/</a:t>
                      </a:r>
                      <a:b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Long</a:t>
                      </a:r>
                      <a:r>
                        <a:rPr lang="en-US" sz="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Beach</a:t>
                      </a:r>
                      <a:endParaRPr lang="en-US" sz="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Oakland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Dutch Harbor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Kobe,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Qingdao,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Kwangyang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South Korea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Busan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South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Korea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Hakata,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Nagoya,</a:t>
                      </a:r>
                      <a:r>
                        <a:rPr lang="en-GB" sz="6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Japan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01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Yokohama, 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Japan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23" name="Picture 3" descr="Y:\MNLGSCANL\Primary\Specialized Services\MMP\TOM 0822\Craig, Stewart\TP maps\outputs\Transpacific 5 (TP5) - Eastbound.jpg"/>
          <p:cNvPicPr>
            <a:picLocks noChangeAspect="1" noChangeArrowheads="1"/>
          </p:cNvPicPr>
          <p:nvPr/>
        </p:nvPicPr>
        <p:blipFill>
          <a:blip r:embed="rId3" cstate="print"/>
          <a:srcRect l="641" b="50799"/>
          <a:stretch>
            <a:fillRect/>
          </a:stretch>
        </p:blipFill>
        <p:spPr bwMode="auto">
          <a:xfrm>
            <a:off x="342900" y="1143001"/>
            <a:ext cx="4213224" cy="2579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418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6 (TP6) – Eastbound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2999"/>
          <a:ext cx="4176711" cy="4896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One of the largest ports in our existing network,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now makes the final call in this optimised solution to Southern California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Retail, Apparel and footwear customers who rely on competitive, reliable transit times and network stability will benefit from this continuing core TP6 product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 call from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Vung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Tau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(Vietnam) to Los Angeles /Long Beach eliminates the risk of any delays in transit for the growing furniture and apparel markets in Vietnam.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One of two weekly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sailings (TP1) offered, it further improves customers’ flexibility to meet the supply chain demands.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393126"/>
              </p:ext>
            </p:extLst>
          </p:nvPr>
        </p:nvGraphicFramePr>
        <p:xfrm>
          <a:off x="350838" y="3856038"/>
          <a:ext cx="4205287" cy="170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51"/>
                <a:gridCol w="1709236"/>
              </a:tblGrid>
              <a:tr h="2292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78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227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 / </a:t>
                      </a:r>
                      <a:b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Long Beach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1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Singapore,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1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Vung Tau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211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Nansha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1644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Hong Kong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Hong Kong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1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Yantian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Y:\MNLGSCANL\Primary\Specialized Services\MMP\TOM 0822\Craig, Stewart\TP maps\outputs\Transpacific 6 (TP6) - Eastbound.jpg"/>
          <p:cNvPicPr>
            <a:picLocks noChangeAspect="1" noChangeArrowheads="1"/>
          </p:cNvPicPr>
          <p:nvPr/>
        </p:nvPicPr>
        <p:blipFill>
          <a:blip r:embed="rId3" cstate="print"/>
          <a:srcRect b="43059"/>
          <a:stretch>
            <a:fillRect/>
          </a:stretch>
        </p:blipFill>
        <p:spPr bwMode="auto">
          <a:xfrm>
            <a:off x="350838" y="1142999"/>
            <a:ext cx="4205287" cy="2579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650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313237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3237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 coverage from North China and Shanghai to Long Beach/Los Angeles and Oakland, provides customers with the space and flexibility to grow business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Customers moving furniture and electronics benefit from competitive transit times from East China to US West Coast 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complete coverage of the North China market, we have an attractive solution to offer the auto-parts industry into the USWC.  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1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2 weekly sailings out of Northern China to Southern California, this is a highly competitive product in a growth market.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8 (TP8) – Eastbound 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393126"/>
              </p:ext>
            </p:extLst>
          </p:nvPr>
        </p:nvGraphicFramePr>
        <p:xfrm>
          <a:off x="350838" y="3856038"/>
          <a:ext cx="4205286" cy="148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116"/>
                <a:gridCol w="978585"/>
                <a:gridCol w="978585"/>
              </a:tblGrid>
              <a:tr h="22763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529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075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Angeles / </a:t>
                      </a:r>
                      <a:b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Long Beach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Oakland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Dalian,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0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Xingang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210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Qingdao,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0120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Shanghai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794" name="Picture 2" descr="Y:\MNLGSCANL\Primary\Specialized Services\MMP\TOM 0822\Craig, Stewart\TP maps\outputs\Transpacific 8 (TP8) - Eastbound.jpg"/>
          <p:cNvPicPr>
            <a:picLocks noChangeAspect="1" noChangeArrowheads="1"/>
          </p:cNvPicPr>
          <p:nvPr/>
        </p:nvPicPr>
        <p:blipFill>
          <a:blip r:embed="rId3" cstate="print"/>
          <a:srcRect b="43477"/>
          <a:stretch>
            <a:fillRect/>
          </a:stretch>
        </p:blipFill>
        <p:spPr bwMode="auto">
          <a:xfrm>
            <a:off x="350839" y="1143001"/>
            <a:ext cx="4205286" cy="257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6800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9 (TP9) – Eastbound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6978" name="Picture 2" descr="C:\Rajiv\P3 Network\Proformas\Final Schedules\Transpacific\Transpacific\Transpacific-9-(TP9)---Eastbound-(map).gif"/>
          <p:cNvPicPr>
            <a:picLocks noChangeAspect="1" noChangeArrowheads="1"/>
          </p:cNvPicPr>
          <p:nvPr/>
        </p:nvPicPr>
        <p:blipFill>
          <a:blip r:embed="rId3" cstate="print"/>
          <a:srcRect b="4781"/>
          <a:stretch>
            <a:fillRect/>
          </a:stretch>
        </p:blipFill>
        <p:spPr bwMode="auto">
          <a:xfrm>
            <a:off x="341313" y="1139464"/>
            <a:ext cx="4214812" cy="2583223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Dedicated to the Pacific Northwest and Canadian markets, the TP9 offers direct calls both at Seattle and Vancouver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Reliable alternative for mid-west import customers via Canadian Rail to states such as Michigan and Ohio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TP9 covers every region of Asia, from Southeast Asia feeder connections to Northern Asia, with </a:t>
                      </a:r>
                      <a:r>
                        <a:rPr lang="en-US" sz="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Busan</a:t>
                      </a: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as the final call in the rotation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Early week cargo availability in Vancouver ensures prime rail connections and trucking availability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393126"/>
              </p:ext>
            </p:extLst>
          </p:nvPr>
        </p:nvGraphicFramePr>
        <p:xfrm>
          <a:off x="350838" y="3856038"/>
          <a:ext cx="4205286" cy="147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116"/>
                <a:gridCol w="978585"/>
                <a:gridCol w="978585"/>
              </a:tblGrid>
              <a:tr h="16770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770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342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Seattle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Vancouver, 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83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Tanjung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1" i="0" u="none" strike="noStrike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Pelepas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83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Hong Kong,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483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4832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Shanghai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 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832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Busan</a:t>
                      </a:r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,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South Korea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51086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11 (TP11) – Eastbound </a:t>
            </a:r>
            <a:endParaRPr lang="en-GB" dirty="0">
              <a:solidFill>
                <a:srgbClr val="004E6B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Competitive transit time out of South China to Newark and Norfolk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800" b="1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as the last load port, it offers a faster and direct service to the US East Coast in a growth corridor that is especially time sensitive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GB" sz="800" b="1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Features 1 of 2 calls from Asia to Savannah linking key South Atlantic markets utilising the extensive rail system operated by CSX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C:\Rajiv\P3 Network\Proformas\Final Schedules\Transpacific\NEW\Transpacific\Transpacific-11-(TP11)---Eastbound-(map).gif"/>
          <p:cNvPicPr>
            <a:picLocks noChangeAspect="1" noChangeArrowheads="1"/>
          </p:cNvPicPr>
          <p:nvPr/>
        </p:nvPicPr>
        <p:blipFill>
          <a:blip r:embed="rId3" cstate="print"/>
          <a:srcRect b="4045"/>
          <a:stretch>
            <a:fillRect/>
          </a:stretch>
        </p:blipFill>
        <p:spPr bwMode="auto">
          <a:xfrm>
            <a:off x="341021" y="1146174"/>
            <a:ext cx="4215104" cy="2576514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393126"/>
              </p:ext>
            </p:extLst>
          </p:nvPr>
        </p:nvGraphicFramePr>
        <p:xfrm>
          <a:off x="350838" y="3856038"/>
          <a:ext cx="4205287" cy="17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007"/>
                <a:gridCol w="795760"/>
                <a:gridCol w="795760"/>
                <a:gridCol w="795760"/>
              </a:tblGrid>
              <a:tr h="30393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14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20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Newark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Norfolk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Savannah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779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Yokohama,</a:t>
                      </a:r>
                      <a:r>
                        <a:rPr lang="en-GB" sz="6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GB" sz="6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Japan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779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Shanghai,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779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Ningbo,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779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Hong Kong,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Hong Kong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7797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2473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7" y="296864"/>
            <a:ext cx="8432988" cy="849311"/>
          </a:xfrm>
        </p:spPr>
        <p:txBody>
          <a:bodyPr/>
          <a:lstStyle/>
          <a:p>
            <a:r>
              <a:rPr lang="en-US" dirty="0" smtClean="0"/>
              <a:t>Transpacific 12 (TP12) - Eastbound</a:t>
            </a:r>
            <a:endParaRPr lang="en-GB" dirty="0">
              <a:solidFill>
                <a:srgbClr val="004E6B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 call in Baltimore offers the benefits of faster transit and cost efficiencies especially within the Maryland and Virginia markets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strong intermodal offering features fast and convenient access to Midwest and East Coast connections via I-95 north/south and I-70 east/west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Furthering the intermodal offering, is the benefit of the CSX on-dock rail connection to major mid-west consumer markets such as Cleveland and Harrisburg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new port call at </a:t>
                      </a:r>
                      <a:r>
                        <a:rPr lang="en-US" sz="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Chiwan</a:t>
                      </a: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directly connects cargo to the China Coastal Highway and </a:t>
                      </a:r>
                      <a:r>
                        <a:rPr lang="en-US" sz="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Nanping</a:t>
                      </a: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highways, easily linking customers’ warehousing and production facilities to the ocean terminal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direct product from Xiamen ensures further improvement of transit times and reliability out of this growing East China port</a:t>
                      </a:r>
                      <a:endParaRPr lang="en-US" sz="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This new and additional East Coast service provides flexibility to shippers, especially during peak seasons, together with TP11  and TP13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393126"/>
              </p:ext>
            </p:extLst>
          </p:nvPr>
        </p:nvGraphicFramePr>
        <p:xfrm>
          <a:off x="350837" y="3856038"/>
          <a:ext cx="4205286" cy="193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626"/>
                <a:gridCol w="525532"/>
                <a:gridCol w="525532"/>
                <a:gridCol w="525532"/>
                <a:gridCol w="525532"/>
                <a:gridCol w="525532"/>
              </a:tblGrid>
              <a:tr h="280771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301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42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Newark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Baltimore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Norfolk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Savannah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Freeport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Shanghai, 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China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42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Xiamen,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Chiwan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Singapore,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Singapore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Salalah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Oman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8142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Haifa,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746" name="Picture 2" descr="Y:\MNLGSCANL\Primary\Specialized Services\MMP\TOM 0822\Craig, Stewart\TP maps\outputs\Transpacific 12 (TP12) - Eastbound.jpg"/>
          <p:cNvPicPr>
            <a:picLocks noChangeAspect="1" noChangeArrowheads="1"/>
          </p:cNvPicPr>
          <p:nvPr/>
        </p:nvPicPr>
        <p:blipFill>
          <a:blip r:embed="rId3" cstate="print"/>
          <a:srcRect b="54657"/>
          <a:stretch>
            <a:fillRect/>
          </a:stretch>
        </p:blipFill>
        <p:spPr bwMode="auto">
          <a:xfrm>
            <a:off x="350838" y="1143000"/>
            <a:ext cx="4205285" cy="257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0235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338109"/>
              </p:ext>
            </p:extLst>
          </p:nvPr>
        </p:nvGraphicFramePr>
        <p:xfrm>
          <a:off x="4678363" y="1143000"/>
          <a:ext cx="4176711" cy="489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71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SERVICE HIGHLIGHTS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515035">
                <a:tc>
                  <a:txBody>
                    <a:bodyPr/>
                    <a:lstStyle/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 call in Kaohsiung caters to Taiwanese imports such as the vehicle and appliance industries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 calls from Shanghai and Ningbo to Newark, Charleston and Savannah enable the furniture and apparel markets to have multiple options directly into customers’ target US East Coast markets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spcAft>
                          <a:spcPts val="800"/>
                        </a:spcAft>
                        <a:buClr>
                          <a:schemeClr val="tx2"/>
                        </a:buClr>
                        <a:buSzPct val="80000"/>
                        <a:buFont typeface="Wingdings 3" pitchFamily="18" charset="2"/>
                        <a:buChar char="y"/>
                      </a:pP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TP11, TP12</a:t>
                      </a:r>
                      <a:r>
                        <a:rPr lang="en-US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 TP13 provides customers greater coverage of the US east coast and higher frequency of sailings, which in turn means that customers have higher flexibility in their supply chain</a:t>
                      </a:r>
                    </a:p>
                  </a:txBody>
                  <a:tcPr marL="216000" marR="216000" marT="180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Transpacific 13 (TP13) – Eastbound </a:t>
            </a:r>
            <a:endParaRPr lang="en-GB" dirty="0">
              <a:solidFill>
                <a:srgbClr val="004E6B"/>
              </a:solidFill>
            </a:endParaRPr>
          </a:p>
        </p:txBody>
      </p:sp>
      <p:pic>
        <p:nvPicPr>
          <p:cNvPr id="2051" name="Picture 3" descr="C:\Documents and Settings\rar050\Desktop\Changes\Transpacific-13-(TP13)---Eastbound.gif"/>
          <p:cNvPicPr>
            <a:picLocks noChangeAspect="1" noChangeArrowheads="1"/>
          </p:cNvPicPr>
          <p:nvPr/>
        </p:nvPicPr>
        <p:blipFill>
          <a:blip r:embed="rId3" cstate="print"/>
          <a:srcRect b="1827"/>
          <a:stretch>
            <a:fillRect/>
          </a:stretch>
        </p:blipFill>
        <p:spPr bwMode="auto">
          <a:xfrm>
            <a:off x="352171" y="1143000"/>
            <a:ext cx="4203954" cy="257556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393126"/>
              </p:ext>
            </p:extLst>
          </p:nvPr>
        </p:nvGraphicFramePr>
        <p:xfrm>
          <a:off x="352172" y="3856038"/>
          <a:ext cx="4203955" cy="1733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8"/>
                <a:gridCol w="869809"/>
                <a:gridCol w="869809"/>
                <a:gridCol w="869809"/>
              </a:tblGrid>
              <a:tr h="27753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TRANSIT TIME MATRIX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068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DEPARTS</a:t>
                      </a:r>
                    </a:p>
                  </a:txBody>
                  <a:tcPr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bg1"/>
                          </a:solidFill>
                        </a:rPr>
                        <a:t>ARRIVES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72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933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Newark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Savannah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Charleston</a:t>
                      </a:r>
                    </a:p>
                  </a:txBody>
                  <a:tcPr marL="0" marR="0" marT="18288" marB="1828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Kaohsiung, </a:t>
                      </a:r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Taiwan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41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Ningbo,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Shanghai,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Tanjung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1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Pelepas</a:t>
                      </a:r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26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29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Valencia, </a:t>
                      </a:r>
                      <a:r>
                        <a:rPr lang="en-GB" sz="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8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333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Algeciras, </a:t>
                      </a:r>
                      <a:r>
                        <a:rPr lang="en-GB" sz="6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lang="en-GB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en-GB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3691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On-screen Show (4:3)</PresentationFormat>
  <Paragraphs>328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Transpacific 1 (TP1) – Eastbound</vt:lpstr>
      <vt:lpstr>Transpacific 2 (TP2) – Eastbound </vt:lpstr>
      <vt:lpstr>Transpacific 5 (TP5) – Eastbound </vt:lpstr>
      <vt:lpstr>Transpacific 6 (TP6) – Eastbound </vt:lpstr>
      <vt:lpstr>Transpacific 8 (TP8) – Eastbound </vt:lpstr>
      <vt:lpstr>Transpacific 9 (TP9) – Eastbound </vt:lpstr>
      <vt:lpstr>Transpacific 11 (TP11) – Eastbound </vt:lpstr>
      <vt:lpstr>Transpacific 12 (TP12) - Eastbound</vt:lpstr>
      <vt:lpstr>Transpacific 13 (TP13) – Eastbound </vt:lpstr>
      <vt:lpstr>Transpacific 15 (TP15) - Eastbound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Transpacific 1 (TP1) – Eastbound</dc:title>
  <dc:creator/>
  <cp:lastModifiedBy>kcl039</cp:lastModifiedBy>
  <cp:revision>1</cp:revision>
  <dcterms:created xsi:type="dcterms:W3CDTF">2006-08-16T00:00:00Z</dcterms:created>
  <dcterms:modified xsi:type="dcterms:W3CDTF">2013-10-28T06:15:40Z</dcterms:modified>
</cp:coreProperties>
</file>