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7" r:id="rId2"/>
    <p:sldId id="368" r:id="rId3"/>
    <p:sldId id="350" r:id="rId4"/>
    <p:sldId id="380" r:id="rId5"/>
    <p:sldId id="375" r:id="rId6"/>
    <p:sldId id="353" r:id="rId7"/>
    <p:sldId id="354" r:id="rId8"/>
    <p:sldId id="374" r:id="rId9"/>
    <p:sldId id="376" r:id="rId10"/>
    <p:sldId id="381" r:id="rId11"/>
    <p:sldId id="362" r:id="rId12"/>
    <p:sldId id="369" r:id="rId13"/>
    <p:sldId id="370" r:id="rId14"/>
    <p:sldId id="371" r:id="rId15"/>
    <p:sldId id="373" r:id="rId16"/>
    <p:sldId id="379" r:id="rId17"/>
  </p:sldIdLst>
  <p:sldSz cx="9906000" cy="6858000" type="A4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00FF"/>
    <a:srgbClr val="0000CC"/>
    <a:srgbClr val="3333CC"/>
    <a:srgbClr val="333399"/>
    <a:srgbClr val="339933"/>
    <a:srgbClr val="CCFF33"/>
    <a:srgbClr val="006600"/>
    <a:srgbClr val="00CCFF"/>
    <a:srgbClr val="E5E4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06" autoAdjust="0"/>
    <p:restoredTop sz="96303" autoAdjust="0"/>
  </p:normalViewPr>
  <p:slideViewPr>
    <p:cSldViewPr>
      <p:cViewPr>
        <p:scale>
          <a:sx n="87" d="100"/>
          <a:sy n="87" d="100"/>
        </p:scale>
        <p:origin x="-756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867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2" y="9440867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251634-1E4E-427E-8900-86E9C2991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33112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867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0867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FA6734-1C4A-47F8-AF5F-E7883209CC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6012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A6734-1C4A-47F8-AF5F-E7883209CC2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3909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ECA9-A0C5-4268-8053-87D6A92A00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837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A00C-E646-438C-8B27-2C4E14394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4723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D1DD-24D5-4A9C-B4CF-492540844D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5799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C58F-E91D-4A15-82FA-925C47DB1D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988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066CD-9FAD-4DC2-A518-64DFCD8B9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8406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0CDD-8874-4019-B41E-85689F3325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1985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C67C-888B-4C9F-B4EF-3F8081C34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9990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AD46-1125-405D-96E0-6DB6AF8ABE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3831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D6CB-C18E-48BB-B493-F8B0F51770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661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EDF4-702B-4B01-B1FF-8560C0D00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126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EDEC6-017B-4776-849D-49B5B3EB68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0857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E89E-ACD2-4FBA-99D0-471A282ED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6138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F1ABB8-CDC8-4EBF-B628-B99EFE6618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64F62F0-DF82-4016-A76A-8E97C51F9FBB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90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20713"/>
            <a:ext cx="96774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5" tIns="42673" rIns="85345" bIns="42673">
            <a:spAutoFit/>
          </a:bodyPr>
          <a:lstStyle/>
          <a:p>
            <a:pPr algn="ctr" defTabSz="854075" eaLnBrk="0" hangingPunct="0"/>
            <a:r>
              <a:rPr lang="en-US" altLang="zh-TW" sz="4800" b="1" dirty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EVERGREEN</a:t>
            </a:r>
          </a:p>
          <a:p>
            <a:pPr algn="ctr" defTabSz="854075" eaLnBrk="0" hangingPunct="0"/>
            <a:r>
              <a:rPr lang="en-US" altLang="zh-TW" sz="4800" b="1" dirty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algn="ctr" defTabSz="854075" eaLnBrk="0" hangingPunct="0"/>
            <a:r>
              <a:rPr lang="en-US" altLang="zh-TW" sz="4200" b="1" dirty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Far East / North Europe </a:t>
            </a:r>
            <a:endParaRPr lang="en-US" altLang="zh-TW" sz="4200" b="1" dirty="0" smtClean="0">
              <a:solidFill>
                <a:srgbClr val="008000"/>
              </a:solidFill>
              <a:latin typeface="Arial Black" pitchFamily="34" charset="0"/>
              <a:cs typeface="Arial" charset="0"/>
            </a:endParaRPr>
          </a:p>
          <a:p>
            <a:pPr algn="ctr" defTabSz="854075" eaLnBrk="0" hangingPunct="0"/>
            <a:r>
              <a:rPr lang="en-US" altLang="zh-TW" sz="42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Service </a:t>
            </a:r>
            <a:r>
              <a:rPr lang="en-US" altLang="zh-TW" sz="4200" b="1" dirty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Scope</a:t>
            </a:r>
          </a:p>
          <a:p>
            <a:pPr algn="ctr" defTabSz="854075" eaLnBrk="0" hangingPunct="0"/>
            <a:r>
              <a:rPr lang="en-US" altLang="zh-TW" sz="4100" b="1" dirty="0">
                <a:cs typeface="Arial" charset="0"/>
              </a:rPr>
              <a:t> </a:t>
            </a:r>
          </a:p>
        </p:txBody>
      </p:sp>
      <p:pic>
        <p:nvPicPr>
          <p:cNvPr id="2053" name="Picture 4" descr="E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88913"/>
            <a:ext cx="228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918" y="4403347"/>
            <a:ext cx="2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4075" eaLnBrk="0" hangingPunct="0"/>
            <a:r>
              <a:rPr lang="en-US" altLang="zh-TW" sz="14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Update 20/Mar/2014</a:t>
            </a:r>
            <a:endParaRPr lang="en-US" altLang="zh-TW" sz="1400" b="1" dirty="0">
              <a:solidFill>
                <a:srgbClr val="008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ED3B364-67AA-46A7-9EB3-30EEDAFD3E39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zh-TW" sz="2500" smtClean="0">
                <a:solidFill>
                  <a:srgbClr val="0000CC"/>
                </a:solidFill>
                <a:latin typeface="Arial Black" pitchFamily="34" charset="0"/>
              </a:rPr>
              <a:t>T/S Time in FE-EUR W/B</a:t>
            </a:r>
          </a:p>
        </p:txBody>
      </p:sp>
      <p:graphicFrame>
        <p:nvGraphicFramePr>
          <p:cNvPr id="11725" name="Group 4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3340499"/>
              </p:ext>
            </p:extLst>
          </p:nvPr>
        </p:nvGraphicFramePr>
        <p:xfrm>
          <a:off x="632520" y="908720"/>
          <a:ext cx="8640763" cy="3920361"/>
        </p:xfrm>
        <a:graphic>
          <a:graphicData uri="http://schemas.openxmlformats.org/drawingml/2006/table">
            <a:tbl>
              <a:tblPr/>
              <a:tblGrid>
                <a:gridCol w="776288"/>
                <a:gridCol w="635000"/>
                <a:gridCol w="750887"/>
                <a:gridCol w="717550"/>
                <a:gridCol w="719138"/>
                <a:gridCol w="720725"/>
                <a:gridCol w="690562"/>
                <a:gridCol w="750888"/>
                <a:gridCol w="719137"/>
                <a:gridCol w="720725"/>
                <a:gridCol w="719138"/>
                <a:gridCol w="720725"/>
              </a:tblGrid>
              <a:tr h="3777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SVC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ETD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HBG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BHV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LHV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ANW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ZEE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FLX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93951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NBO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新細明體" pitchFamily="18" charset="-120"/>
                          <a:cs typeface="Tahoma" panose="020B0604030504040204" pitchFamily="34" charset="0"/>
                        </a:rPr>
                        <a:t>27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39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XSM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YYT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新細明體" pitchFamily="18" charset="-120"/>
                          <a:cs typeface="Tahoma" panose="020B0604030504040204" pitchFamily="34" charset="0"/>
                        </a:rPr>
                        <a:t>30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新細明體" pitchFamily="18" charset="-120"/>
                          <a:cs typeface="Tahoma" panose="020B0604030504040204" pitchFamily="34" charset="0"/>
                        </a:rPr>
                        <a:t>28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XHK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XTH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HKG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5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新細明體" pitchFamily="18" charset="-120"/>
                          <a:cs typeface="Tahoma" panose="020B0604030504040204" pitchFamily="34" charset="0"/>
                        </a:rPr>
                        <a:t>35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新細明體" pitchFamily="18" charset="-120"/>
                          <a:cs typeface="Tahoma" panose="020B0604030504040204" pitchFamily="34" charset="0"/>
                        </a:rPr>
                        <a:t>33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3599" name="Picture 591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67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0B49501-C3A8-436C-8576-129BA65366A3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777875"/>
          </a:xfrm>
        </p:spPr>
        <p:txBody>
          <a:bodyPr/>
          <a:lstStyle/>
          <a:p>
            <a:pPr eaLnBrk="1" hangingPunct="1"/>
            <a:r>
              <a:rPr lang="en-US" altLang="zh-TW" sz="2900" smtClean="0">
                <a:solidFill>
                  <a:srgbClr val="0000CC"/>
                </a:solidFill>
                <a:latin typeface="Arial Black" pitchFamily="34" charset="0"/>
              </a:rPr>
              <a:t>Port Code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268413"/>
            <a:ext cx="4386263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NBO: Ningbo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SHG: Shanghai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YYT: 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Yantian</a:t>
            </a:r>
            <a:endParaRPr lang="en-US" altLang="zh-TW" sz="18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XSM: Xiamen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XHK: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Shekou</a:t>
            </a:r>
            <a:endParaRPr lang="en-US" altLang="zh-TW" sz="18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DLI:   Dalian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XGA: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Xingang</a:t>
            </a:r>
            <a:endParaRPr lang="en-US" altLang="zh-TW" sz="18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QND: Qingdao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XTH: 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Nansha</a:t>
            </a:r>
            <a:endParaRPr lang="en-US" altLang="zh-TW" sz="18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HKG: Hong Kong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KSG: Kaohsiung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TPE:  Taipei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PUS:  Pusan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KPQ: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Gwang</a:t>
            </a:r>
            <a:r>
              <a:rPr lang="en-US" altLang="zh-TW" sz="1800" b="1" dirty="0" smtClean="0">
                <a:solidFill>
                  <a:srgbClr val="0000CC"/>
                </a:solidFill>
              </a:rPr>
              <a:t> Yang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SGP: Singapore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PKL:  Port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Klang</a:t>
            </a:r>
            <a:endParaRPr lang="en-US" altLang="zh-TW" sz="18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PTP: 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Tanjung</a:t>
            </a:r>
            <a:r>
              <a:rPr lang="en-US" altLang="zh-TW" sz="1800" b="1" dirty="0" smtClean="0">
                <a:solidFill>
                  <a:srgbClr val="0000CC"/>
                </a:solidFill>
              </a:rPr>
              <a:t> </a:t>
            </a:r>
            <a:r>
              <a:rPr lang="en-US" altLang="zh-TW" sz="1800" b="1" dirty="0" err="1" smtClean="0">
                <a:solidFill>
                  <a:srgbClr val="0000CC"/>
                </a:solidFill>
              </a:rPr>
              <a:t>Peiepas</a:t>
            </a:r>
            <a:endParaRPr lang="en-US" altLang="zh-TW" sz="18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0000CC"/>
                </a:solidFill>
              </a:rPr>
              <a:t>CMB: Colombo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881563" y="1484313"/>
            <a:ext cx="36655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</a:rPr>
              <a:t>HBG: Hamburg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</a:rPr>
              <a:t>BHV: </a:t>
            </a:r>
            <a:r>
              <a:rPr lang="en-US" altLang="zh-TW" b="1" dirty="0" smtClean="0">
                <a:solidFill>
                  <a:srgbClr val="0000CC"/>
                </a:solidFill>
              </a:rPr>
              <a:t> Bremerhaven</a:t>
            </a:r>
            <a:endParaRPr lang="en-US" altLang="zh-TW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</a:rPr>
              <a:t>RDM: Rotterdam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</a:rPr>
              <a:t>FLX: 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Felixstowe</a:t>
            </a:r>
            <a:endParaRPr lang="en-US" altLang="zh-TW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 smtClean="0">
                <a:solidFill>
                  <a:srgbClr val="0000CC"/>
                </a:solidFill>
              </a:rPr>
              <a:t>SOU: Southampton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 smtClean="0">
                <a:solidFill>
                  <a:srgbClr val="0000CC"/>
                </a:solidFill>
              </a:rPr>
              <a:t>LHV</a:t>
            </a:r>
            <a:r>
              <a:rPr lang="en-US" altLang="zh-TW" b="1" dirty="0">
                <a:solidFill>
                  <a:srgbClr val="0000CC"/>
                </a:solidFill>
              </a:rPr>
              <a:t>: </a:t>
            </a:r>
            <a:r>
              <a:rPr lang="en-US" altLang="zh-TW" b="1" dirty="0" smtClean="0">
                <a:solidFill>
                  <a:srgbClr val="0000CC"/>
                </a:solidFill>
              </a:rPr>
              <a:t> Le </a:t>
            </a:r>
            <a:r>
              <a:rPr lang="en-US" altLang="zh-TW" b="1" dirty="0">
                <a:solidFill>
                  <a:srgbClr val="0000CC"/>
                </a:solidFill>
              </a:rPr>
              <a:t>Havre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</a:rPr>
              <a:t>ZEE: 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Zeebrugge</a:t>
            </a:r>
            <a:endParaRPr lang="en-US" altLang="zh-TW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</a:rPr>
              <a:t>ANW: </a:t>
            </a:r>
            <a:r>
              <a:rPr lang="en-US" altLang="zh-TW" b="1" dirty="0" smtClean="0">
                <a:solidFill>
                  <a:srgbClr val="0000CC"/>
                </a:solidFill>
              </a:rPr>
              <a:t>Antwerp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 smtClean="0">
                <a:solidFill>
                  <a:srgbClr val="0000CC"/>
                </a:solidFill>
              </a:rPr>
              <a:t>AGC: </a:t>
            </a:r>
            <a:r>
              <a:rPr lang="en-US" altLang="zh-TW" b="1" dirty="0">
                <a:solidFill>
                  <a:srgbClr val="0000FF"/>
                </a:solidFill>
              </a:rPr>
              <a:t>Algeciras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560388" y="908050"/>
            <a:ext cx="18716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b="1">
                <a:solidFill>
                  <a:srgbClr val="0000CC"/>
                </a:solidFill>
                <a:latin typeface="Arial Black" pitchFamily="34" charset="0"/>
              </a:rPr>
              <a:t>POL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953000" y="908050"/>
            <a:ext cx="1873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b="1">
                <a:solidFill>
                  <a:srgbClr val="0000CC"/>
                </a:solidFill>
                <a:latin typeface="Arial Black" pitchFamily="34" charset="0"/>
              </a:rPr>
              <a:t>POD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EE454C3-2470-412C-B2EA-8C54D36F15DB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291648"/>
            <a:ext cx="8915400" cy="352425"/>
          </a:xfrm>
        </p:spPr>
        <p:txBody>
          <a:bodyPr/>
          <a:lstStyle/>
          <a:p>
            <a:pPr eaLnBrk="1" hangingPunct="1"/>
            <a:r>
              <a:rPr lang="en-US" altLang="zh-TW" sz="2500" dirty="0" smtClean="0">
                <a:solidFill>
                  <a:srgbClr val="006600"/>
                </a:solidFill>
                <a:latin typeface="Arial Black" pitchFamily="34" charset="0"/>
              </a:rPr>
              <a:t>Feeder Connection</a:t>
            </a:r>
          </a:p>
        </p:txBody>
      </p:sp>
      <p:graphicFrame>
        <p:nvGraphicFramePr>
          <p:cNvPr id="13487" name="Group 1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1486041"/>
              </p:ext>
            </p:extLst>
          </p:nvPr>
        </p:nvGraphicFramePr>
        <p:xfrm>
          <a:off x="416496" y="908720"/>
          <a:ext cx="8429128" cy="4969828"/>
        </p:xfrm>
        <a:graphic>
          <a:graphicData uri="http://schemas.openxmlformats.org/drawingml/2006/table">
            <a:tbl>
              <a:tblPr/>
              <a:tblGrid>
                <a:gridCol w="1829919"/>
                <a:gridCol w="1553887"/>
                <a:gridCol w="1656184"/>
                <a:gridCol w="2376264"/>
                <a:gridCol w="1012874"/>
              </a:tblGrid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POD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Mother VSL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Port         (ETA T/S port)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Dedicated Feeder Service (ETA T/S port)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Time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ANTWERP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CES,CEM,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By barge with t/s time 2 days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NE2,NE3 n NE7 are direct services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32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ZEEBRUGGE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, 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FAL3,FAL3 are direct services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32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NE2, NE3,NE6,NE7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Antwerp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By barge with t/s time 2 days, FAL3 are direct services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588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ST. PETERSBURG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(PLP, FCT)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CEM, NE2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BAL1(Fri)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CES,NE3,NE7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BAL1(Fri)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BAL1(Fri)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BAL1(Fri)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CEM, NE2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BAL3(Sun)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CES,NE3,NE7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BAL3(Sun)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BAL3(Sun)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BAL3(Sun)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AARHUS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COPENHAGEN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NE3, NE7 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NDS1 (Mon)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3~5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CEM, NE2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NDS1 (Mon)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5~7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FAL3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NDS1 (Mon)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4~9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NE6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NDS1 (Mon)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3~8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6512" name="Picture 315" descr="E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48" y="320676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9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913AEF0-6377-462E-8E92-DC76182E2047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zh-TW" sz="2500" smtClean="0">
                <a:solidFill>
                  <a:srgbClr val="006600"/>
                </a:solidFill>
                <a:latin typeface="Arial Black" pitchFamily="34" charset="0"/>
              </a:rPr>
              <a:t>Feeder Connection</a:t>
            </a:r>
          </a:p>
        </p:txBody>
      </p:sp>
      <p:graphicFrame>
        <p:nvGraphicFramePr>
          <p:cNvPr id="14523" name="Group 1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4626980"/>
              </p:ext>
            </p:extLst>
          </p:nvPr>
        </p:nvGraphicFramePr>
        <p:xfrm>
          <a:off x="272032" y="836712"/>
          <a:ext cx="9361488" cy="4622956"/>
        </p:xfrm>
        <a:graphic>
          <a:graphicData uri="http://schemas.openxmlformats.org/drawingml/2006/table">
            <a:tbl>
              <a:tblPr/>
              <a:tblGrid>
                <a:gridCol w="1656632"/>
                <a:gridCol w="1728192"/>
                <a:gridCol w="1800200"/>
                <a:gridCol w="2664296"/>
                <a:gridCol w="1512168"/>
              </a:tblGrid>
              <a:tr h="5643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POD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Mother VSL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Port 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(ETA T/S port)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Dedicated Feeder Service (ETA T/S port)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Time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37042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OSLO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FREDRIKSTAD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KRISTIANSAND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HELSINGBORG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NDS2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6~8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NDS2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3~5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70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NDS2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8~10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NDS2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</a:rPr>
                        <a:t>4~6</a:t>
                      </a:r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KOTKA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HELSINKI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BAL2 (MON)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6~10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BAL2 (MON)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6~10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BAL2 (MON)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8~12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BAL2 (MON)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3~8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BILBAO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70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7508" name="Picture 181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59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ABAA5B75-E994-46BA-9183-FCC4387CFBA5}" type="slidenum">
              <a:rPr lang="en-US" altLang="zh-TW" sz="1400"/>
              <a:pPr algn="r" eaLnBrk="1" hangingPunct="1"/>
              <a:t>14</a:t>
            </a:fld>
            <a:endParaRPr lang="en-US" altLang="zh-TW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0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zh-TW" sz="2500" smtClean="0">
                <a:solidFill>
                  <a:srgbClr val="006600"/>
                </a:solidFill>
                <a:latin typeface="Arial Black" pitchFamily="34" charset="0"/>
              </a:rPr>
              <a:t>Feeder Connection</a:t>
            </a:r>
          </a:p>
        </p:txBody>
      </p:sp>
      <p:graphicFrame>
        <p:nvGraphicFramePr>
          <p:cNvPr id="36197" name="Group 3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02337742"/>
              </p:ext>
            </p:extLst>
          </p:nvPr>
        </p:nvGraphicFramePr>
        <p:xfrm>
          <a:off x="272032" y="729131"/>
          <a:ext cx="9361488" cy="4681539"/>
        </p:xfrm>
        <a:graphic>
          <a:graphicData uri="http://schemas.openxmlformats.org/drawingml/2006/table">
            <a:tbl>
              <a:tblPr/>
              <a:tblGrid>
                <a:gridCol w="1728640"/>
                <a:gridCol w="1728192"/>
                <a:gridCol w="1872208"/>
                <a:gridCol w="2520280"/>
                <a:gridCol w="1512168"/>
              </a:tblGrid>
              <a:tr h="571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POD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Mother VSL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Port 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(ETA T/S port)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Dedicated Feeder Service (ETA T/S port)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Time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4131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VIGO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LEIXOES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LISBON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IES2 (THU)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6~9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IES2 (THU)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7~10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IES2 (THU)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5~8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IES2 (THU)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3~8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DUBLIN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RDX1 (5)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4~7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RDX1 (4)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4~8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RDX1 (7)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6~9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RDX1 (4)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5~9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GOTHENBURG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4~7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4~8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6~8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IES1 (SAT) (TUE)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/>
                        </a:rPr>
                        <a:t>5~9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8533" name="Picture 181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77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FBD4911-0B12-4521-A881-F06F2313C58B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zh-TW" sz="2500" smtClean="0">
                <a:solidFill>
                  <a:srgbClr val="006600"/>
                </a:solidFill>
                <a:latin typeface="Arial Black" pitchFamily="34" charset="0"/>
              </a:rPr>
              <a:t>Feeder Connection</a:t>
            </a:r>
          </a:p>
        </p:txBody>
      </p:sp>
      <p:graphicFrame>
        <p:nvGraphicFramePr>
          <p:cNvPr id="16499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9707925"/>
              </p:ext>
            </p:extLst>
          </p:nvPr>
        </p:nvGraphicFramePr>
        <p:xfrm>
          <a:off x="560388" y="764704"/>
          <a:ext cx="8856662" cy="4817495"/>
        </p:xfrm>
        <a:graphic>
          <a:graphicData uri="http://schemas.openxmlformats.org/drawingml/2006/table">
            <a:tbl>
              <a:tblPr/>
              <a:tblGrid>
                <a:gridCol w="2182812"/>
                <a:gridCol w="1458913"/>
                <a:gridCol w="1516062"/>
                <a:gridCol w="2079625"/>
                <a:gridCol w="1619250"/>
              </a:tblGrid>
              <a:tr h="650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POD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Mother VSL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Port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(T/S Time)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Common Feeder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27025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GDYNIA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GDANSK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SZCZECIN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09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09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7025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GRANGEMOUTH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BELFAST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CORK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IMMINGHAM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TEESPORT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SOUTH SHIELD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TALLINN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CEM, NE2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CES,NE3,NE7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(SAT)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Hamburg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20580" name="Picture 217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41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FBD4911-0B12-4521-A881-F06F2313C58B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zh-TW" sz="2500" smtClean="0">
                <a:solidFill>
                  <a:srgbClr val="006600"/>
                </a:solidFill>
                <a:latin typeface="Arial Black" pitchFamily="34" charset="0"/>
              </a:rPr>
              <a:t>Feeder Connection</a:t>
            </a:r>
          </a:p>
        </p:txBody>
      </p:sp>
      <p:graphicFrame>
        <p:nvGraphicFramePr>
          <p:cNvPr id="16499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5218502"/>
              </p:ext>
            </p:extLst>
          </p:nvPr>
        </p:nvGraphicFramePr>
        <p:xfrm>
          <a:off x="560388" y="764704"/>
          <a:ext cx="8856662" cy="3503043"/>
        </p:xfrm>
        <a:graphic>
          <a:graphicData uri="http://schemas.openxmlformats.org/drawingml/2006/table">
            <a:tbl>
              <a:tblPr/>
              <a:tblGrid>
                <a:gridCol w="2182812"/>
                <a:gridCol w="1458913"/>
                <a:gridCol w="1516062"/>
                <a:gridCol w="2079625"/>
                <a:gridCol w="1619250"/>
              </a:tblGrid>
              <a:tr h="650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POD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Mother VSL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T/S Port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(T/S Time)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Common Feeder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27025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RIGA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09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09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7025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KLAIPEDA</a:t>
                      </a: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(FRI)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CES, NE2, NE7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(MON)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FAL3, NE6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(WED)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Rotterdam (SUN)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20580" name="Picture 217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93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C603A1B-A320-444D-A621-19F48D9D63D8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075" name="Rectangle 266"/>
          <p:cNvSpPr>
            <a:spLocks noGrp="1" noChangeArrowheads="1"/>
          </p:cNvSpPr>
          <p:nvPr>
            <p:ph type="title"/>
          </p:nvPr>
        </p:nvSpPr>
        <p:spPr>
          <a:xfrm>
            <a:off x="200472" y="764704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dirty="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sp>
        <p:nvSpPr>
          <p:cNvPr id="3104" name="Rectangle 287"/>
          <p:cNvSpPr>
            <a:spLocks noChangeArrowheads="1"/>
          </p:cNvSpPr>
          <p:nvPr/>
        </p:nvSpPr>
        <p:spPr bwMode="auto">
          <a:xfrm>
            <a:off x="181720" y="3861048"/>
            <a:ext cx="2016125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  <p:graphicFrame>
        <p:nvGraphicFramePr>
          <p:cNvPr id="142187" name="Group 87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01814986"/>
              </p:ext>
            </p:extLst>
          </p:nvPr>
        </p:nvGraphicFramePr>
        <p:xfrm>
          <a:off x="4520952" y="1124744"/>
          <a:ext cx="5262351" cy="2458789"/>
        </p:xfrm>
        <a:graphic>
          <a:graphicData uri="http://schemas.openxmlformats.org/drawingml/2006/table">
            <a:tbl>
              <a:tblPr/>
              <a:tblGrid>
                <a:gridCol w="650355"/>
                <a:gridCol w="3459868"/>
                <a:gridCol w="576064"/>
                <a:gridCol w="576064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131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KSG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SHG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NBO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XHK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PTP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EMCT Kaohsiung Container Terminal (K116-K117)</a:t>
                      </a:r>
                      <a:endParaRPr lang="en-US" altLang="zh-TW" sz="12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Shanghai Guan dong International(</a:t>
                      </a:r>
                      <a:r>
                        <a:rPr lang="en-US" altLang="zh-TW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Yangshan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Ningbo </a:t>
                      </a:r>
                      <a:r>
                        <a:rPr lang="en-US" altLang="zh-TW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Yining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 </a:t>
                      </a:r>
                      <a:r>
                        <a:rPr kumimoji="1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en-US" altLang="zh-TW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Yining</a:t>
                      </a:r>
                      <a:r>
                        <a:rPr kumimoji="1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) 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Shekou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Containers Terminal (SCT)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Pelabuhan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Tanjung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Pelepas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(PTPSB)</a:t>
                      </a:r>
                      <a:endParaRPr kumimoji="1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PIR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FLX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HBG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Piraeus Container Terminal (PCT-Pier II)</a:t>
                      </a:r>
                      <a:endParaRPr lang="en-US" altLang="zh-TW" sz="12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E.C.T. Delta Dedicated Terminals West (DDW)</a:t>
                      </a:r>
                      <a:endParaRPr lang="zh-TW" altLang="zh-TW" sz="12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altLang="zh-TW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Felixstowe</a:t>
                      </a:r>
                      <a:r>
                        <a:rPr lang="en-US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Dock &amp; Railway (Trinity)</a:t>
                      </a:r>
                    </a:p>
                    <a:p>
                      <a:endParaRPr lang="zh-TW" altLang="zh-TW" sz="2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HHLA CTB Container Terminal (CTB)</a:t>
                      </a:r>
                      <a:endParaRPr lang="zh-TW" altLang="zh-TW" sz="12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sp>
        <p:nvSpPr>
          <p:cNvPr id="3127" name="Rectangle 867"/>
          <p:cNvSpPr>
            <a:spLocks noChangeArrowheads="1"/>
          </p:cNvSpPr>
          <p:nvPr/>
        </p:nvSpPr>
        <p:spPr bwMode="auto">
          <a:xfrm>
            <a:off x="-231775" y="0"/>
            <a:ext cx="81375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China-Europe-Mediterranean </a:t>
            </a:r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Service (</a:t>
            </a:r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CEM</a:t>
            </a:r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)(NE5)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endParaRPr lang="en-US" altLang="zh-TW" sz="2000" dirty="0">
              <a:solidFill>
                <a:srgbClr val="0000CC"/>
              </a:solidFill>
            </a:endParaRPr>
          </a:p>
        </p:txBody>
      </p:sp>
      <p:pic>
        <p:nvPicPr>
          <p:cNvPr id="3128" name="Picture 868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588" y="188913"/>
            <a:ext cx="228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9" name="Rectangle 878"/>
          <p:cNvSpPr>
            <a:spLocks noChangeArrowheads="1"/>
          </p:cNvSpPr>
          <p:nvPr/>
        </p:nvSpPr>
        <p:spPr bwMode="auto">
          <a:xfrm>
            <a:off x="4520952" y="3789040"/>
            <a:ext cx="51133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D</a:t>
            </a:r>
            <a:r>
              <a:rPr lang="en-US" altLang="zh-TW" sz="1600" dirty="0" smtClean="0">
                <a:solidFill>
                  <a:srgbClr val="0066FF"/>
                </a:solidFill>
              </a:rPr>
              <a:t>irect </a:t>
            </a:r>
            <a:r>
              <a:rPr lang="en-US" altLang="zh-TW" sz="1600" dirty="0">
                <a:solidFill>
                  <a:srgbClr val="0066FF"/>
                </a:solidFill>
              </a:rPr>
              <a:t>service from </a:t>
            </a:r>
            <a:r>
              <a:rPr lang="en-US" altLang="zh-TW" sz="1600" dirty="0" smtClean="0">
                <a:solidFill>
                  <a:srgbClr val="0066FF"/>
                </a:solidFill>
              </a:rPr>
              <a:t>East China, South China and Malaysia to MED and </a:t>
            </a:r>
            <a:r>
              <a:rPr lang="en-US" altLang="zh-TW" sz="1600" dirty="0">
                <a:solidFill>
                  <a:srgbClr val="0066FF"/>
                </a:solidFill>
              </a:rPr>
              <a:t>Europe</a:t>
            </a:r>
            <a:r>
              <a:rPr lang="en-US" altLang="zh-TW" sz="16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POD direct service calls Piraeus for E.MED / Black Sea / N. Africa market</a:t>
            </a:r>
            <a:r>
              <a:rPr lang="en-US" altLang="zh-TW" sz="16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600" dirty="0">
                <a:solidFill>
                  <a:srgbClr val="0066FF"/>
                </a:solidFill>
              </a:rPr>
              <a:t>deployment: </a:t>
            </a:r>
            <a:r>
              <a:rPr lang="en-US" altLang="zh-TW" sz="1600" dirty="0" smtClean="0">
                <a:solidFill>
                  <a:srgbClr val="0066FF"/>
                </a:solidFill>
              </a:rPr>
              <a:t>10 x 13,800 TEU (T type)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Effective </a:t>
            </a:r>
            <a:r>
              <a:rPr lang="en-US" altLang="zh-TW" sz="1600" dirty="0" smtClean="0">
                <a:solidFill>
                  <a:srgbClr val="0066FF"/>
                </a:solidFill>
              </a:rPr>
              <a:t>Vessel:TPAS0770-002W, eta SHG Apr/16</a:t>
            </a:r>
            <a:endParaRPr lang="en-US" altLang="zh-TW" sz="1600" dirty="0">
              <a:solidFill>
                <a:srgbClr val="0066FF"/>
              </a:solidFill>
            </a:endParaRPr>
          </a:p>
        </p:txBody>
      </p:sp>
      <p:graphicFrame>
        <p:nvGraphicFramePr>
          <p:cNvPr id="13" name="Group 1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0791700"/>
              </p:ext>
            </p:extLst>
          </p:nvPr>
        </p:nvGraphicFramePr>
        <p:xfrm>
          <a:off x="187364" y="4437112"/>
          <a:ext cx="4104134" cy="1658532"/>
        </p:xfrm>
        <a:graphic>
          <a:graphicData uri="http://schemas.openxmlformats.org/drawingml/2006/table">
            <a:tbl>
              <a:tblPr/>
              <a:tblGrid>
                <a:gridCol w="1007790"/>
                <a:gridCol w="733509"/>
                <a:gridCol w="778659"/>
                <a:gridCol w="792088"/>
                <a:gridCol w="792088"/>
              </a:tblGrid>
              <a:tr h="28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  <a:cs typeface="Arial" charset="0"/>
                        </a:rPr>
                        <a:t>PIR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FLX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2742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KSG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37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2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SHG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2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NBO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2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XHK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18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2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PTP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20" y="1268760"/>
            <a:ext cx="42028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45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9009C6C-C094-4064-A9F8-7CE2218FD89B}" type="slidenum">
              <a:rPr lang="en-US" altLang="zh-TW" smtClean="0"/>
              <a:pPr eaLnBrk="1" hangingPunct="1"/>
              <a:t>3</a:t>
            </a:fld>
            <a:endParaRPr lang="en-US" altLang="zh-TW" smtClean="0"/>
          </a:p>
        </p:txBody>
      </p:sp>
      <p:sp>
        <p:nvSpPr>
          <p:cNvPr id="4162" name="Rectangle 31"/>
          <p:cNvSpPr>
            <a:spLocks noChangeArrowheads="1"/>
          </p:cNvSpPr>
          <p:nvPr/>
        </p:nvSpPr>
        <p:spPr bwMode="auto">
          <a:xfrm>
            <a:off x="200571" y="3861048"/>
            <a:ext cx="2016125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  <p:sp>
        <p:nvSpPr>
          <p:cNvPr id="4185" name="Rectangle 54"/>
          <p:cNvSpPr>
            <a:spLocks noChangeArrowheads="1"/>
          </p:cNvSpPr>
          <p:nvPr/>
        </p:nvSpPr>
        <p:spPr bwMode="auto">
          <a:xfrm>
            <a:off x="-159568" y="-99392"/>
            <a:ext cx="6553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China-Europe Shuttle Service (</a:t>
            </a:r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CES</a:t>
            </a:r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)(NE8)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endParaRPr lang="en-US" altLang="zh-TW" sz="2000" dirty="0">
              <a:solidFill>
                <a:srgbClr val="0000CC"/>
              </a:solidFill>
            </a:endParaRPr>
          </a:p>
        </p:txBody>
      </p:sp>
      <p:pic>
        <p:nvPicPr>
          <p:cNvPr id="4186" name="Picture 55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88913"/>
            <a:ext cx="20685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7" name="Rectangle 56"/>
          <p:cNvSpPr>
            <a:spLocks noChangeArrowheads="1"/>
          </p:cNvSpPr>
          <p:nvPr/>
        </p:nvSpPr>
        <p:spPr bwMode="auto">
          <a:xfrm>
            <a:off x="4386436" y="3686085"/>
            <a:ext cx="51845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D</a:t>
            </a:r>
            <a:r>
              <a:rPr lang="en-US" altLang="zh-TW" sz="1600" dirty="0" smtClean="0">
                <a:solidFill>
                  <a:srgbClr val="0066FF"/>
                </a:solidFill>
              </a:rPr>
              <a:t>irect </a:t>
            </a:r>
            <a:r>
              <a:rPr lang="en-US" altLang="zh-TW" sz="1600" dirty="0">
                <a:solidFill>
                  <a:srgbClr val="0066FF"/>
                </a:solidFill>
              </a:rPr>
              <a:t>service from Taiwan,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E.China</a:t>
            </a:r>
            <a:r>
              <a:rPr lang="en-US" altLang="zh-TW" sz="1600" dirty="0">
                <a:solidFill>
                  <a:srgbClr val="0066FF"/>
                </a:solidFill>
              </a:rPr>
              <a:t>, </a:t>
            </a:r>
            <a:r>
              <a:rPr lang="en-US" altLang="zh-TW" sz="1600" dirty="0" smtClean="0">
                <a:solidFill>
                  <a:srgbClr val="0066FF"/>
                </a:solidFill>
              </a:rPr>
              <a:t>Colombo to Europe.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600" dirty="0">
                <a:solidFill>
                  <a:srgbClr val="0066FF"/>
                </a:solidFill>
              </a:rPr>
              <a:t>deployment: </a:t>
            </a:r>
            <a:r>
              <a:rPr lang="en-US" altLang="zh-TW" sz="1600" dirty="0" smtClean="0">
                <a:solidFill>
                  <a:srgbClr val="0066FF"/>
                </a:solidFill>
              </a:rPr>
              <a:t>10 </a:t>
            </a:r>
            <a:r>
              <a:rPr lang="en-US" altLang="zh-TW" sz="1600" dirty="0">
                <a:solidFill>
                  <a:srgbClr val="0066FF"/>
                </a:solidFill>
              </a:rPr>
              <a:t>x</a:t>
            </a:r>
            <a:r>
              <a:rPr lang="en-US" altLang="zh-TW" sz="1600" dirty="0" smtClean="0">
                <a:solidFill>
                  <a:srgbClr val="0066FF"/>
                </a:solidFill>
              </a:rPr>
              <a:t> 8,500 TEUs Joint with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Cosco</a:t>
            </a:r>
            <a:r>
              <a:rPr lang="en-US" altLang="zh-TW" sz="1600" dirty="0" smtClean="0">
                <a:solidFill>
                  <a:srgbClr val="0066FF"/>
                </a:solidFill>
              </a:rPr>
              <a:t>, YML,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Hanjin</a:t>
            </a:r>
            <a:r>
              <a:rPr lang="en-US" altLang="zh-TW" sz="1600" dirty="0">
                <a:solidFill>
                  <a:srgbClr val="0066FF"/>
                </a:solidFill>
              </a:rPr>
              <a:t>.</a:t>
            </a:r>
            <a:endParaRPr lang="en-US" altLang="zh-TW" sz="1600" dirty="0" smtClean="0">
              <a:solidFill>
                <a:srgbClr val="0066FF"/>
              </a:solidFill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Effective Vessel</a:t>
            </a:r>
            <a:r>
              <a:rPr lang="en-US" altLang="zh-TW" sz="1600" dirty="0" smtClean="0">
                <a:solidFill>
                  <a:srgbClr val="0066FF"/>
                </a:solidFill>
              </a:rPr>
              <a:t>: </a:t>
            </a:r>
            <a:r>
              <a:rPr lang="en-US" altLang="zh-TW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 0339-001W, eta SHG Apr/20</a:t>
            </a:r>
            <a:endParaRPr lang="en-US" altLang="zh-TW" sz="1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oup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2806718"/>
              </p:ext>
            </p:extLst>
          </p:nvPr>
        </p:nvGraphicFramePr>
        <p:xfrm>
          <a:off x="4520952" y="1218445"/>
          <a:ext cx="5164386" cy="2064981"/>
        </p:xfrm>
        <a:graphic>
          <a:graphicData uri="http://schemas.openxmlformats.org/drawingml/2006/table">
            <a:tbl>
              <a:tblPr/>
              <a:tblGrid>
                <a:gridCol w="648072"/>
                <a:gridCol w="3384394"/>
                <a:gridCol w="565960"/>
                <a:gridCol w="565960"/>
              </a:tblGrid>
              <a:tr h="25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94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CMB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Taipei Port Container Terminal CORP. (TPCT)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r-FR" altLang="en-US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  <a:p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Ningbo </a:t>
                      </a:r>
                      <a:r>
                        <a:rPr kumimoji="1" lang="en-US" altLang="zh-TW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Yining</a:t>
                      </a: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Terminal (</a:t>
                      </a:r>
                      <a:r>
                        <a:rPr kumimoji="1" lang="en-US" altLang="zh-TW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Yining</a:t>
                      </a: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) </a:t>
                      </a:r>
                      <a:endParaRPr kumimoji="1" lang="zh-TW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Shanghai Sheng Dong (</a:t>
                      </a:r>
                      <a:r>
                        <a:rPr kumimoji="1" lang="en-US" altLang="zh-TW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Yangshan</a:t>
                      </a: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zh-TW" sz="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</a:t>
                      </a:r>
                      <a:r>
                        <a:rPr lang="en-US" altLang="zh-TW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anka Ports Authority (SLPA) </a:t>
                      </a:r>
                      <a:endParaRPr lang="zh-TW" altLang="zh-TW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5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FLX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HBG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LHV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Felixstowe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Dock &amp; Railway (Trinity)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HHLA CTB Container Terminal (CTB)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E.C.T. Delta Dedicated Terminals West (DDW)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Terminal de France (TDF)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1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0792349"/>
              </p:ext>
            </p:extLst>
          </p:nvPr>
        </p:nvGraphicFramePr>
        <p:xfrm>
          <a:off x="200571" y="4365104"/>
          <a:ext cx="3672309" cy="1800200"/>
        </p:xfrm>
        <a:graphic>
          <a:graphicData uri="http://schemas.openxmlformats.org/drawingml/2006/table">
            <a:tbl>
              <a:tblPr/>
              <a:tblGrid>
                <a:gridCol w="791989"/>
                <a:gridCol w="720080"/>
                <a:gridCol w="720080"/>
                <a:gridCol w="720080"/>
                <a:gridCol w="720080"/>
              </a:tblGrid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  <a:cs typeface="Arial" charset="0"/>
                        </a:rPr>
                        <a:t>FLX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新細明體" pitchFamily="18" charset="-120"/>
                      </a:endParaRP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LHV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TPE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37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NBO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SHG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CMB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16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18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</a:p>
                  </a:txBody>
                  <a:tcPr marT="45695" marB="4569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66"/>
          <p:cNvSpPr>
            <a:spLocks noGrp="1" noChangeArrowheads="1"/>
          </p:cNvSpPr>
          <p:nvPr>
            <p:ph type="title"/>
          </p:nvPr>
        </p:nvSpPr>
        <p:spPr>
          <a:xfrm>
            <a:off x="200025" y="706661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dirty="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64" y="1198307"/>
            <a:ext cx="421257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6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746359EF-F877-49FD-8F9B-BAA111F940A2}" type="slidenum">
              <a:rPr lang="en-US" altLang="zh-TW" sz="1400"/>
              <a:pPr algn="r" eaLnBrk="1" hangingPunct="1"/>
              <a:t>4</a:t>
            </a:fld>
            <a:endParaRPr lang="en-US" altLang="zh-TW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930" y="549275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graphicFrame>
        <p:nvGraphicFramePr>
          <p:cNvPr id="33874" name="Group 8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855419806"/>
              </p:ext>
            </p:extLst>
          </p:nvPr>
        </p:nvGraphicFramePr>
        <p:xfrm>
          <a:off x="84401" y="4149080"/>
          <a:ext cx="4320480" cy="1829245"/>
        </p:xfrm>
        <a:graphic>
          <a:graphicData uri="http://schemas.openxmlformats.org/drawingml/2006/table">
            <a:tbl>
              <a:tblPr/>
              <a:tblGrid>
                <a:gridCol w="878899"/>
                <a:gridCol w="848060"/>
                <a:gridCol w="868105"/>
                <a:gridCol w="861937"/>
                <a:gridCol w="863479"/>
              </a:tblGrid>
              <a:tr h="4106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FLX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ANW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HKG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KSG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YYT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84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9258" name="Rectangle 53"/>
          <p:cNvSpPr>
            <a:spLocks noChangeArrowheads="1"/>
          </p:cNvSpPr>
          <p:nvPr/>
        </p:nvSpPr>
        <p:spPr bwMode="auto">
          <a:xfrm>
            <a:off x="128464" y="3573016"/>
            <a:ext cx="2016125" cy="3600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 dirty="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  <p:graphicFrame>
        <p:nvGraphicFramePr>
          <p:cNvPr id="33863" name="Group 7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70546434"/>
              </p:ext>
            </p:extLst>
          </p:nvPr>
        </p:nvGraphicFramePr>
        <p:xfrm>
          <a:off x="4520953" y="1128403"/>
          <a:ext cx="5112568" cy="2101438"/>
        </p:xfrm>
        <a:graphic>
          <a:graphicData uri="http://schemas.openxmlformats.org/drawingml/2006/table">
            <a:tbl>
              <a:tblPr/>
              <a:tblGrid>
                <a:gridCol w="648071"/>
                <a:gridCol w="3312369"/>
                <a:gridCol w="576064"/>
                <a:gridCol w="576064"/>
              </a:tblGrid>
              <a:tr h="28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59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KSG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Kao Ming CNTR Terminal  #108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Yantian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International Terminal (YICT)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Pasier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Panjang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(PSA)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5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HBG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FLX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ANW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Euromax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HHLA CTT Container Terminal (CTT)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r>
                        <a:rPr lang="en-US" altLang="zh-TW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Felixstowe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Dock &amp; Railway (Trinity)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PSA HNN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Deurganck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Quay 1742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pic>
        <p:nvPicPr>
          <p:cNvPr id="9281" name="Picture 76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2" name="Rectangle 77"/>
          <p:cNvSpPr>
            <a:spLocks noChangeArrowheads="1"/>
          </p:cNvSpPr>
          <p:nvPr/>
        </p:nvSpPr>
        <p:spPr bwMode="auto">
          <a:xfrm>
            <a:off x="4462716" y="3759270"/>
            <a:ext cx="5299735" cy="23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POL direct </a:t>
            </a:r>
            <a:r>
              <a:rPr lang="en-US" altLang="zh-TW" sz="1600" dirty="0">
                <a:solidFill>
                  <a:srgbClr val="0066FF"/>
                </a:solidFill>
              </a:rPr>
              <a:t>service from </a:t>
            </a:r>
            <a:r>
              <a:rPr lang="en-US" altLang="zh-TW" sz="1600" dirty="0" smtClean="0">
                <a:solidFill>
                  <a:srgbClr val="0066FF"/>
                </a:solidFill>
              </a:rPr>
              <a:t>Kaohsiung</a:t>
            </a:r>
            <a:r>
              <a:rPr lang="zh-TW" altLang="en-US" sz="1600" dirty="0" smtClean="0">
                <a:solidFill>
                  <a:srgbClr val="0066FF"/>
                </a:solidFill>
                <a:latin typeface="新細明體"/>
                <a:ea typeface="新細明體"/>
              </a:rPr>
              <a:t>、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Yantian</a:t>
            </a:r>
            <a:r>
              <a:rPr lang="en-US" altLang="zh-TW" sz="1600" dirty="0">
                <a:solidFill>
                  <a:srgbClr val="0066FF"/>
                </a:solidFill>
              </a:rPr>
              <a:t> </a:t>
            </a:r>
            <a:r>
              <a:rPr lang="en-US" altLang="zh-TW" sz="1600" dirty="0" smtClean="0">
                <a:solidFill>
                  <a:srgbClr val="0066FF"/>
                </a:solidFill>
              </a:rPr>
              <a:t>and Singapore to </a:t>
            </a:r>
            <a:r>
              <a:rPr lang="en-US" altLang="zh-TW" sz="1600" dirty="0">
                <a:solidFill>
                  <a:srgbClr val="0066FF"/>
                </a:solidFill>
              </a:rPr>
              <a:t>Europe</a:t>
            </a:r>
            <a:r>
              <a:rPr lang="en-US" altLang="zh-TW" sz="16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Quick t/s time.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600" dirty="0">
                <a:solidFill>
                  <a:srgbClr val="0066FF"/>
                </a:solidFill>
              </a:rPr>
              <a:t>deployment: </a:t>
            </a:r>
            <a:r>
              <a:rPr lang="en-US" altLang="zh-TW" sz="1600" dirty="0" smtClean="0">
                <a:solidFill>
                  <a:srgbClr val="0066FF"/>
                </a:solidFill>
              </a:rPr>
              <a:t>10 x 8,500TEU, operated by       K-line and YML</a:t>
            </a:r>
            <a:endParaRPr lang="en-US" altLang="zh-TW" sz="1600" dirty="0">
              <a:solidFill>
                <a:srgbClr val="0066FF"/>
              </a:solidFill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Effective Vessel</a:t>
            </a:r>
            <a:r>
              <a:rPr lang="en-US" altLang="zh-TW" sz="1600" dirty="0" smtClean="0">
                <a:solidFill>
                  <a:srgbClr val="0066FF"/>
                </a:solidFill>
              </a:rPr>
              <a:t>:</a:t>
            </a:r>
            <a:endParaRPr lang="en-US" altLang="zh-TW" dirty="0">
              <a:solidFill>
                <a:srgbClr val="0066FF"/>
              </a:solidFill>
            </a:endParaRPr>
          </a:p>
        </p:txBody>
      </p:sp>
      <p:sp>
        <p:nvSpPr>
          <p:cNvPr id="9283" name="Rectangle 78"/>
          <p:cNvSpPr>
            <a:spLocks noChangeArrowheads="1"/>
          </p:cNvSpPr>
          <p:nvPr/>
        </p:nvSpPr>
        <p:spPr bwMode="auto">
          <a:xfrm>
            <a:off x="0" y="0"/>
            <a:ext cx="7040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North Europe Express Service 2 (NE2)</a:t>
            </a:r>
            <a:r>
              <a:rPr lang="en-US" altLang="zh-TW" sz="20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4" y="1088493"/>
            <a:ext cx="432096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09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C156DDA-1B40-4121-B3F8-4CB0C9F020E1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30" y="549275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graphicFrame>
        <p:nvGraphicFramePr>
          <p:cNvPr id="154708" name="Group 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82398609"/>
              </p:ext>
            </p:extLst>
          </p:nvPr>
        </p:nvGraphicFramePr>
        <p:xfrm>
          <a:off x="92905" y="4221088"/>
          <a:ext cx="4319587" cy="2015384"/>
        </p:xfrm>
        <a:graphic>
          <a:graphicData uri="http://schemas.openxmlformats.org/drawingml/2006/table">
            <a:tbl>
              <a:tblPr/>
              <a:tblGrid>
                <a:gridCol w="879475"/>
                <a:gridCol w="847725"/>
                <a:gridCol w="866775"/>
                <a:gridCol w="862012"/>
                <a:gridCol w="863600"/>
              </a:tblGrid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FLX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ANW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XGA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DLI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QND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SHG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NBO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7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0288" name="Rectangle 35"/>
          <p:cNvSpPr>
            <a:spLocks noChangeArrowheads="1"/>
          </p:cNvSpPr>
          <p:nvPr/>
        </p:nvSpPr>
        <p:spPr bwMode="auto">
          <a:xfrm>
            <a:off x="128464" y="3752875"/>
            <a:ext cx="2016125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  <p:graphicFrame>
        <p:nvGraphicFramePr>
          <p:cNvPr id="9293" name="Group 7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82391566"/>
              </p:ext>
            </p:extLst>
          </p:nvPr>
        </p:nvGraphicFramePr>
        <p:xfrm>
          <a:off x="4476750" y="1085564"/>
          <a:ext cx="5272088" cy="2448495"/>
        </p:xfrm>
        <a:graphic>
          <a:graphicData uri="http://schemas.openxmlformats.org/drawingml/2006/table">
            <a:tbl>
              <a:tblPr/>
              <a:tblGrid>
                <a:gridCol w="641350"/>
                <a:gridCol w="3327400"/>
                <a:gridCol w="685800"/>
                <a:gridCol w="617538"/>
              </a:tblGrid>
              <a:tr h="255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1132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XGA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Tianjin Port Container Terminal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(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TPCT)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Dalian Port Container Terminal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(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DPCM)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Qingdao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Qianwan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CNTR Terminal (QQCT)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Shanghai Sheng Dong International (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Yangshan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Ningbo Yuan Dong Terminal (Yuan Dong)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Pasier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Panjang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(PSA)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4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FLX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HBG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ANW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Euromax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Felixstowe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Dock &amp; Railway (South Terminal)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HHLA CTT Container Terminal (CTT)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Antwerp Gateway (AGT)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pic>
        <p:nvPicPr>
          <p:cNvPr id="10311" name="Picture 58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60350"/>
            <a:ext cx="228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2" name="Rectangle 59"/>
          <p:cNvSpPr>
            <a:spLocks noChangeArrowheads="1"/>
          </p:cNvSpPr>
          <p:nvPr/>
        </p:nvSpPr>
        <p:spPr bwMode="auto">
          <a:xfrm>
            <a:off x="4592638" y="3789363"/>
            <a:ext cx="5040312" cy="251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700" dirty="0">
                <a:solidFill>
                  <a:srgbClr val="0066FF"/>
                </a:solidFill>
              </a:rPr>
              <a:t>D</a:t>
            </a:r>
            <a:r>
              <a:rPr lang="en-US" altLang="zh-TW" sz="1700" dirty="0" smtClean="0">
                <a:solidFill>
                  <a:srgbClr val="0066FF"/>
                </a:solidFill>
              </a:rPr>
              <a:t>irect </a:t>
            </a:r>
            <a:r>
              <a:rPr lang="en-US" altLang="zh-TW" sz="1700" dirty="0">
                <a:solidFill>
                  <a:srgbClr val="0066FF"/>
                </a:solidFill>
              </a:rPr>
              <a:t>service from North </a:t>
            </a:r>
            <a:r>
              <a:rPr lang="en-US" altLang="zh-TW" sz="1700" dirty="0" smtClean="0">
                <a:solidFill>
                  <a:srgbClr val="0066FF"/>
                </a:solidFill>
              </a:rPr>
              <a:t>China </a:t>
            </a:r>
            <a:r>
              <a:rPr lang="en-US" altLang="zh-TW" sz="1700" dirty="0">
                <a:solidFill>
                  <a:srgbClr val="0066FF"/>
                </a:solidFill>
              </a:rPr>
              <a:t>(direct call </a:t>
            </a:r>
            <a:r>
              <a:rPr lang="en-US" altLang="zh-TW" sz="1700" dirty="0" err="1">
                <a:solidFill>
                  <a:srgbClr val="0066FF"/>
                </a:solidFill>
              </a:rPr>
              <a:t>Xingang</a:t>
            </a:r>
            <a:r>
              <a:rPr lang="en-US" altLang="zh-TW" sz="1700" dirty="0">
                <a:solidFill>
                  <a:srgbClr val="0066FF"/>
                </a:solidFill>
              </a:rPr>
              <a:t>, Qingdao, Dalian)</a:t>
            </a:r>
            <a:r>
              <a:rPr lang="en-US" altLang="zh-TW" sz="1700" dirty="0" smtClean="0">
                <a:solidFill>
                  <a:srgbClr val="0066FF"/>
                </a:solidFill>
              </a:rPr>
              <a:t> </a:t>
            </a:r>
            <a:r>
              <a:rPr lang="en-US" altLang="zh-TW" sz="1700" dirty="0">
                <a:solidFill>
                  <a:srgbClr val="0066FF"/>
                </a:solidFill>
              </a:rPr>
              <a:t>to Europe</a:t>
            </a:r>
            <a:r>
              <a:rPr lang="en-US" altLang="zh-TW" sz="17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700" dirty="0" smtClean="0">
                <a:solidFill>
                  <a:srgbClr val="0066FF"/>
                </a:solidFill>
              </a:rPr>
              <a:t>Revise rotation as RDM first calling.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7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700" dirty="0">
                <a:solidFill>
                  <a:srgbClr val="0066FF"/>
                </a:solidFill>
              </a:rPr>
              <a:t>deployment: </a:t>
            </a:r>
            <a:r>
              <a:rPr lang="en-US" altLang="zh-TW" sz="1700" dirty="0" smtClean="0">
                <a:solidFill>
                  <a:srgbClr val="0066FF"/>
                </a:solidFill>
              </a:rPr>
              <a:t>11 </a:t>
            </a:r>
            <a:r>
              <a:rPr lang="en-US" altLang="zh-TW" sz="1700" dirty="0">
                <a:solidFill>
                  <a:srgbClr val="0066FF"/>
                </a:solidFill>
              </a:rPr>
              <a:t>x </a:t>
            </a:r>
            <a:r>
              <a:rPr lang="en-US" altLang="zh-TW" sz="1700" dirty="0" smtClean="0">
                <a:solidFill>
                  <a:srgbClr val="0066FF"/>
                </a:solidFill>
              </a:rPr>
              <a:t>13,000TEU operated by </a:t>
            </a:r>
            <a:r>
              <a:rPr lang="en-US" altLang="zh-TW" sz="1700" dirty="0" err="1" smtClean="0">
                <a:solidFill>
                  <a:srgbClr val="0066FF"/>
                </a:solidFill>
              </a:rPr>
              <a:t>Cosco</a:t>
            </a:r>
            <a:r>
              <a:rPr lang="en-US" altLang="zh-TW" sz="1700" dirty="0" smtClean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10313" name="Rectangle 60"/>
          <p:cNvSpPr>
            <a:spLocks noChangeArrowheads="1"/>
          </p:cNvSpPr>
          <p:nvPr/>
        </p:nvSpPr>
        <p:spPr bwMode="auto">
          <a:xfrm>
            <a:off x="0" y="0"/>
            <a:ext cx="7040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North Europe Express Service 3 (NE3)</a:t>
            </a:r>
            <a:r>
              <a:rPr lang="en-US" altLang="zh-TW" sz="25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25" name="Picture 1" descr="http://www.shipmentlink.com/tvs2/images/n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4" y="1052736"/>
            <a:ext cx="424847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4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C00059E-7CEC-43B7-9150-F714BDDB1D89}" type="slidenum">
              <a:rPr lang="en-US" altLang="zh-TW" smtClean="0"/>
              <a:pPr eaLnBrk="1" hangingPunct="1"/>
              <a:t>6</a:t>
            </a:fld>
            <a:endParaRPr lang="en-US" altLang="zh-TW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30" y="549275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graphicFrame>
        <p:nvGraphicFramePr>
          <p:cNvPr id="152704" name="Group 12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92709412"/>
              </p:ext>
            </p:extLst>
          </p:nvPr>
        </p:nvGraphicFramePr>
        <p:xfrm>
          <a:off x="128464" y="4149080"/>
          <a:ext cx="4176835" cy="2140646"/>
        </p:xfrm>
        <a:graphic>
          <a:graphicData uri="http://schemas.openxmlformats.org/drawingml/2006/table">
            <a:tbl>
              <a:tblPr/>
              <a:tblGrid>
                <a:gridCol w="850152"/>
                <a:gridCol w="820890"/>
                <a:gridCol w="837831"/>
                <a:gridCol w="834751"/>
                <a:gridCol w="833211"/>
              </a:tblGrid>
              <a:tr h="322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AGC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LHV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06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QND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4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KPQ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6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PUS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81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SHG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5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YYT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6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1318" name="Rectangle 77"/>
          <p:cNvSpPr>
            <a:spLocks noChangeArrowheads="1"/>
          </p:cNvSpPr>
          <p:nvPr/>
        </p:nvSpPr>
        <p:spPr bwMode="auto">
          <a:xfrm>
            <a:off x="128464" y="3717032"/>
            <a:ext cx="2016125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  <p:graphicFrame>
        <p:nvGraphicFramePr>
          <p:cNvPr id="152706" name="Group 1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07252496"/>
              </p:ext>
            </p:extLst>
          </p:nvPr>
        </p:nvGraphicFramePr>
        <p:xfrm>
          <a:off x="4492563" y="1013841"/>
          <a:ext cx="5272211" cy="2435046"/>
        </p:xfrm>
        <a:graphic>
          <a:graphicData uri="http://schemas.openxmlformats.org/drawingml/2006/table">
            <a:tbl>
              <a:tblPr/>
              <a:tblGrid>
                <a:gridCol w="663699"/>
                <a:gridCol w="3325130"/>
                <a:gridCol w="666586"/>
                <a:gridCol w="616796"/>
              </a:tblGrid>
              <a:tr h="256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1290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KPQ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Qingdao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Qianwan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CNTR Terminal (QQCT)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Hanjin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Shipping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Gwang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Yang Terminal (HSGT)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Hanjin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Newport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Shanghai Guan dong International (</a:t>
                      </a:r>
                      <a:r>
                        <a:rPr lang="en-US" altLang="zh-TW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Yangshan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Yantian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International Terminal (YICT)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Pasier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Panjang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(PSA)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5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AGC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HBG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LHV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Total Terminal International Algeciras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Eurogate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Euromax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Terminal de France (TDF)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pic>
        <p:nvPicPr>
          <p:cNvPr id="11341" name="Picture 100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42" name="Rectangle 101"/>
          <p:cNvSpPr>
            <a:spLocks noChangeArrowheads="1"/>
          </p:cNvSpPr>
          <p:nvPr/>
        </p:nvSpPr>
        <p:spPr bwMode="auto">
          <a:xfrm>
            <a:off x="4483894" y="3897091"/>
            <a:ext cx="5113337" cy="24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>
                <a:solidFill>
                  <a:srgbClr val="0066FF"/>
                </a:solidFill>
              </a:rPr>
              <a:t>D</a:t>
            </a:r>
            <a:r>
              <a:rPr lang="en-US" altLang="zh-TW" sz="1600" dirty="0" smtClean="0">
                <a:solidFill>
                  <a:srgbClr val="0066FF"/>
                </a:solidFill>
              </a:rPr>
              <a:t>irect </a:t>
            </a:r>
            <a:r>
              <a:rPr lang="en-US" altLang="zh-TW" sz="1600" dirty="0">
                <a:solidFill>
                  <a:srgbClr val="0066FF"/>
                </a:solidFill>
              </a:rPr>
              <a:t>service from North </a:t>
            </a:r>
            <a:r>
              <a:rPr lang="en-US" altLang="zh-TW" sz="1600" dirty="0" smtClean="0">
                <a:solidFill>
                  <a:srgbClr val="0066FF"/>
                </a:solidFill>
              </a:rPr>
              <a:t>China (Qingdao direct call), Korea (Pusan,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Gwang</a:t>
            </a:r>
            <a:r>
              <a:rPr lang="en-US" altLang="zh-TW" sz="1600" dirty="0" smtClean="0">
                <a:solidFill>
                  <a:srgbClr val="0066FF"/>
                </a:solidFill>
              </a:rPr>
              <a:t> Yang) </a:t>
            </a:r>
            <a:r>
              <a:rPr lang="en-US" altLang="zh-TW" sz="1600" dirty="0">
                <a:solidFill>
                  <a:srgbClr val="0066FF"/>
                </a:solidFill>
              </a:rPr>
              <a:t>to Europe</a:t>
            </a:r>
            <a:r>
              <a:rPr lang="en-US" altLang="zh-TW" sz="16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Direct </a:t>
            </a:r>
            <a:r>
              <a:rPr lang="en-US" altLang="zh-TW" sz="1600" dirty="0">
                <a:solidFill>
                  <a:srgbClr val="0066FF"/>
                </a:solidFill>
              </a:rPr>
              <a:t>call Algeciras for </a:t>
            </a:r>
            <a:r>
              <a:rPr lang="en-US" altLang="zh-TW" sz="1600" dirty="0" err="1">
                <a:solidFill>
                  <a:srgbClr val="0066FF"/>
                </a:solidFill>
              </a:rPr>
              <a:t>W.Africa</a:t>
            </a:r>
            <a:r>
              <a:rPr lang="en-US" altLang="zh-TW" sz="1600" dirty="0">
                <a:solidFill>
                  <a:srgbClr val="0066FF"/>
                </a:solidFill>
              </a:rPr>
              <a:t> </a:t>
            </a:r>
            <a:r>
              <a:rPr lang="en-US" altLang="zh-TW" sz="1600" dirty="0" smtClean="0">
                <a:solidFill>
                  <a:srgbClr val="0066FF"/>
                </a:solidFill>
              </a:rPr>
              <a:t>market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600" dirty="0">
                <a:solidFill>
                  <a:srgbClr val="0066FF"/>
                </a:solidFill>
              </a:rPr>
              <a:t>deployment: </a:t>
            </a:r>
            <a:r>
              <a:rPr lang="en-US" altLang="zh-TW" sz="1600" dirty="0" smtClean="0">
                <a:solidFill>
                  <a:srgbClr val="0066FF"/>
                </a:solidFill>
              </a:rPr>
              <a:t>11 x 13,000TEU, operated by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Hanjin</a:t>
            </a:r>
            <a:r>
              <a:rPr lang="en-US" altLang="zh-TW" sz="16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Effective </a:t>
            </a:r>
            <a:r>
              <a:rPr lang="en-US" altLang="zh-TW" sz="1600" dirty="0">
                <a:solidFill>
                  <a:srgbClr val="0066FF"/>
                </a:solidFill>
              </a:rPr>
              <a:t>Vessel</a:t>
            </a:r>
            <a:r>
              <a:rPr lang="en-US" altLang="zh-TW" sz="1600" dirty="0" smtClean="0">
                <a:solidFill>
                  <a:srgbClr val="0066FF"/>
                </a:solidFill>
              </a:rPr>
              <a:t>: HJUK 0014W, eta QND 4/19</a:t>
            </a:r>
            <a:endParaRPr lang="en-US" altLang="zh-TW" sz="1600" dirty="0">
              <a:solidFill>
                <a:srgbClr val="0066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TW" sz="1600" dirty="0" smtClean="0">
                <a:solidFill>
                  <a:srgbClr val="0066FF"/>
                </a:solidFill>
              </a:rPr>
              <a:t> </a:t>
            </a:r>
            <a:endParaRPr lang="en-US" altLang="zh-TW" sz="1600" dirty="0">
              <a:solidFill>
                <a:srgbClr val="0066FF"/>
              </a:solidFill>
            </a:endParaRPr>
          </a:p>
        </p:txBody>
      </p:sp>
      <p:sp>
        <p:nvSpPr>
          <p:cNvPr id="11343" name="Rectangle 103"/>
          <p:cNvSpPr>
            <a:spLocks noChangeArrowheads="1"/>
          </p:cNvSpPr>
          <p:nvPr/>
        </p:nvSpPr>
        <p:spPr bwMode="auto">
          <a:xfrm>
            <a:off x="0" y="0"/>
            <a:ext cx="7040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Asia-North Europe Service </a:t>
            </a:r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6 (</a:t>
            </a:r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NE6)</a:t>
            </a:r>
            <a:r>
              <a:rPr lang="en-US" altLang="zh-TW" sz="20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7" y="980728"/>
            <a:ext cx="4400525" cy="254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7B5C33D-0A6E-41A9-BDD9-0D2358829FE6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12" y="548680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graphicFrame>
        <p:nvGraphicFramePr>
          <p:cNvPr id="153682" name="Group 8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61953806"/>
              </p:ext>
            </p:extLst>
          </p:nvPr>
        </p:nvGraphicFramePr>
        <p:xfrm>
          <a:off x="188150" y="3933056"/>
          <a:ext cx="3397071" cy="1800200"/>
        </p:xfrm>
        <a:graphic>
          <a:graphicData uri="http://schemas.openxmlformats.org/drawingml/2006/table">
            <a:tbl>
              <a:tblPr/>
              <a:tblGrid>
                <a:gridCol w="864299"/>
                <a:gridCol w="832984"/>
                <a:gridCol w="851773"/>
                <a:gridCol w="848015"/>
              </a:tblGrid>
              <a:tr h="3509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ANW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297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XSM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XTH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HKG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YYT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8228" name="Rectangle 53"/>
          <p:cNvSpPr>
            <a:spLocks noChangeArrowheads="1"/>
          </p:cNvSpPr>
          <p:nvPr/>
        </p:nvSpPr>
        <p:spPr bwMode="auto">
          <a:xfrm>
            <a:off x="200472" y="3469852"/>
            <a:ext cx="2016125" cy="319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 dirty="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  <p:graphicFrame>
        <p:nvGraphicFramePr>
          <p:cNvPr id="153694" name="Group 9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223634"/>
              </p:ext>
            </p:extLst>
          </p:nvPr>
        </p:nvGraphicFramePr>
        <p:xfrm>
          <a:off x="4500765" y="1085564"/>
          <a:ext cx="5184573" cy="2039381"/>
        </p:xfrm>
        <a:graphic>
          <a:graphicData uri="http://schemas.openxmlformats.org/drawingml/2006/table">
            <a:tbl>
              <a:tblPr/>
              <a:tblGrid>
                <a:gridCol w="648071"/>
                <a:gridCol w="3312366"/>
                <a:gridCol w="576064"/>
                <a:gridCol w="648072"/>
              </a:tblGrid>
              <a:tr h="240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987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XSM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XTH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Xiamen Ocean Gate Terminal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Guang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Zhou South China Ocean Gate Terminal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Yantian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International Terminal (YICT)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Pasier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Panjang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(PSA)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6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HBG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ANW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HHLA CTT Container Terminal (CTT)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Euromax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PSA HNN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Deurganck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Quay 1742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pic>
        <p:nvPicPr>
          <p:cNvPr id="8251" name="Picture 76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2" name="Rectangle 77"/>
          <p:cNvSpPr>
            <a:spLocks noChangeArrowheads="1"/>
          </p:cNvSpPr>
          <p:nvPr/>
        </p:nvSpPr>
        <p:spPr bwMode="auto">
          <a:xfrm>
            <a:off x="4376935" y="3717032"/>
            <a:ext cx="5400601" cy="22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Direct service </a:t>
            </a:r>
            <a:r>
              <a:rPr lang="en-US" altLang="zh-TW" sz="1600" dirty="0">
                <a:solidFill>
                  <a:srgbClr val="0066FF"/>
                </a:solidFill>
              </a:rPr>
              <a:t>from </a:t>
            </a:r>
            <a:r>
              <a:rPr lang="en-US" altLang="zh-TW" sz="1600" dirty="0" smtClean="0">
                <a:solidFill>
                  <a:srgbClr val="0066FF"/>
                </a:solidFill>
              </a:rPr>
              <a:t>South China ( direct call Xiamen,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Nansha</a:t>
            </a:r>
            <a:r>
              <a:rPr lang="en-US" altLang="zh-TW" sz="1600" dirty="0" smtClean="0">
                <a:solidFill>
                  <a:srgbClr val="0066FF"/>
                </a:solidFill>
              </a:rPr>
              <a:t>, Hong Kong and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Yantian</a:t>
            </a:r>
            <a:r>
              <a:rPr lang="en-US" altLang="zh-TW" sz="1600" dirty="0" smtClean="0">
                <a:solidFill>
                  <a:srgbClr val="0066FF"/>
                </a:solidFill>
              </a:rPr>
              <a:t> ) to Europe.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600" dirty="0">
                <a:solidFill>
                  <a:srgbClr val="0066FF"/>
                </a:solidFill>
              </a:rPr>
              <a:t>deployment: </a:t>
            </a:r>
            <a:r>
              <a:rPr lang="en-US" altLang="zh-TW" sz="1600" dirty="0" smtClean="0">
                <a:solidFill>
                  <a:srgbClr val="0066FF"/>
                </a:solidFill>
              </a:rPr>
              <a:t>10X8,000TEU, joint with </a:t>
            </a:r>
            <a:r>
              <a:rPr lang="en-US" altLang="zh-TW" sz="1600" dirty="0" err="1" smtClean="0">
                <a:solidFill>
                  <a:srgbClr val="0066FF"/>
                </a:solidFill>
              </a:rPr>
              <a:t>Cosco</a:t>
            </a:r>
            <a:r>
              <a:rPr lang="en-US" altLang="zh-TW" sz="1600" dirty="0" smtClean="0">
                <a:solidFill>
                  <a:srgbClr val="0066FF"/>
                </a:solidFill>
              </a:rPr>
              <a:t>,    K-line, YML.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66FF"/>
                </a:solidFill>
              </a:rPr>
              <a:t>Effective </a:t>
            </a:r>
            <a:r>
              <a:rPr lang="en-US" altLang="zh-TW" sz="1600" dirty="0">
                <a:solidFill>
                  <a:srgbClr val="0066FF"/>
                </a:solidFill>
              </a:rPr>
              <a:t>Vessel</a:t>
            </a:r>
            <a:r>
              <a:rPr lang="en-US" altLang="zh-TW" sz="1600" dirty="0" smtClean="0">
                <a:solidFill>
                  <a:srgbClr val="0066FF"/>
                </a:solidFill>
              </a:rPr>
              <a:t>:</a:t>
            </a:r>
            <a:endParaRPr lang="en-US" altLang="zh-TW" sz="1600" dirty="0">
              <a:solidFill>
                <a:srgbClr val="0066FF"/>
              </a:solidFill>
            </a:endParaRPr>
          </a:p>
        </p:txBody>
      </p:sp>
      <p:sp>
        <p:nvSpPr>
          <p:cNvPr id="8253" name="Rectangle 78"/>
          <p:cNvSpPr>
            <a:spLocks noChangeArrowheads="1"/>
          </p:cNvSpPr>
          <p:nvPr/>
        </p:nvSpPr>
        <p:spPr bwMode="auto">
          <a:xfrm>
            <a:off x="0" y="0"/>
            <a:ext cx="7040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South China Express </a:t>
            </a:r>
            <a:r>
              <a:rPr lang="en-US" altLang="zh-TW" sz="2000" dirty="0">
                <a:solidFill>
                  <a:srgbClr val="0000CC"/>
                </a:solidFill>
                <a:latin typeface="Arial Black" pitchFamily="34" charset="0"/>
              </a:rPr>
              <a:t>Service </a:t>
            </a:r>
            <a:r>
              <a:rPr lang="en-US" altLang="zh-TW" sz="2000" dirty="0" smtClean="0">
                <a:solidFill>
                  <a:srgbClr val="0000CC"/>
                </a:solidFill>
                <a:latin typeface="Arial Black" pitchFamily="34" charset="0"/>
              </a:rPr>
              <a:t>(NE7)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endParaRPr lang="en-US" altLang="zh-TW" sz="2000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52736"/>
            <a:ext cx="41044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6D2CA63-4D7E-4288-91EF-FA71AA5A16DF}" type="slidenum">
              <a:rPr lang="en-US" altLang="zh-TW" smtClean="0"/>
              <a:pPr eaLnBrk="1" hangingPunct="1"/>
              <a:t>8</a:t>
            </a:fld>
            <a:endParaRPr lang="en-US" altLang="zh-TW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549275"/>
            <a:ext cx="1936750" cy="3460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400" smtClean="0">
                <a:solidFill>
                  <a:srgbClr val="0000FF"/>
                </a:solidFill>
                <a:latin typeface="Arial Black" pitchFamily="34" charset="0"/>
              </a:rPr>
              <a:t>Routing Network</a:t>
            </a:r>
          </a:p>
        </p:txBody>
      </p:sp>
      <p:graphicFrame>
        <p:nvGraphicFramePr>
          <p:cNvPr id="151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83444822"/>
              </p:ext>
            </p:extLst>
          </p:nvPr>
        </p:nvGraphicFramePr>
        <p:xfrm>
          <a:off x="128464" y="3990251"/>
          <a:ext cx="4151361" cy="2597148"/>
        </p:xfrm>
        <a:graphic>
          <a:graphicData uri="http://schemas.openxmlformats.org/drawingml/2006/table">
            <a:tbl>
              <a:tblPr/>
              <a:tblGrid>
                <a:gridCol w="603945"/>
                <a:gridCol w="582594"/>
                <a:gridCol w="594795"/>
                <a:gridCol w="591744"/>
                <a:gridCol w="591744"/>
                <a:gridCol w="593270"/>
                <a:gridCol w="593269"/>
              </a:tblGrid>
              <a:tr h="3037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Gulim" pitchFamily="34" charset="-127"/>
                          <a:cs typeface="Arial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LHV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HBG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BHV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RDM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SOU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ZEE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28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XGA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42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43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92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DLI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41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PUS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39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97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QND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36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37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SHG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33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YYT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23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SGP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19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23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PKL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18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</a:t>
                      </a: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645" name="Group 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10096641"/>
              </p:ext>
            </p:extLst>
          </p:nvPr>
        </p:nvGraphicFramePr>
        <p:xfrm>
          <a:off x="4448275" y="842764"/>
          <a:ext cx="5184575" cy="3220476"/>
        </p:xfrm>
        <a:graphic>
          <a:graphicData uri="http://schemas.openxmlformats.org/drawingml/2006/table">
            <a:tbl>
              <a:tblPr/>
              <a:tblGrid>
                <a:gridCol w="648071"/>
                <a:gridCol w="3240360"/>
                <a:gridCol w="648072"/>
                <a:gridCol w="648072"/>
              </a:tblGrid>
              <a:tr h="26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PORT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TERMINAL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新細明體" pitchFamily="18" charset="-120"/>
                        </a:rPr>
                        <a:t>ETD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6C8"/>
                    </a:solidFill>
                  </a:tcPr>
                </a:tc>
              </a:tr>
              <a:tr h="148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XGA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SGP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PKL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Five Continents International (FICT)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Dalian Port Container Terminal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(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DPCM)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Busan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New Container Terminal (BNCT</a:t>
                      </a:r>
                      <a:r>
                        <a:rPr kumimoji="1" lang="fr-FR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Qingdao </a:t>
                      </a: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Qianwan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CNTR Terminal (QQCT)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Shanghai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Guandong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International (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Yangshan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Yantian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International Terminal (YICT)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Pasier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Panjang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Terminal (PSA)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Westports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(WPT1)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6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LHV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HBG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BHV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ZEE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Terminal de France (TDF)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HHLA Container Terminal (CTB)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Eurogate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Bremerhaven (CTB)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E.C.T. Delta Dedicated Terminal West (DDW)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DP World Southampton (SCT)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Container Handling </a:t>
                      </a:r>
                      <a:r>
                        <a:rPr kumimoji="1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Zeebrugge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(CHZ-Z206)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BA"/>
                    </a:solidFill>
                  </a:tcPr>
                </a:tc>
              </a:tr>
            </a:tbl>
          </a:graphicData>
        </a:graphic>
      </p:graphicFrame>
      <p:pic>
        <p:nvPicPr>
          <p:cNvPr id="7269" name="Picture 77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" name="Rectangle 78"/>
          <p:cNvSpPr>
            <a:spLocks noChangeArrowheads="1"/>
          </p:cNvSpPr>
          <p:nvPr/>
        </p:nvSpPr>
        <p:spPr bwMode="auto">
          <a:xfrm>
            <a:off x="4448944" y="4149080"/>
            <a:ext cx="48958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500" dirty="0">
                <a:solidFill>
                  <a:srgbClr val="0066FF"/>
                </a:solidFill>
              </a:rPr>
              <a:t>The direct service from North </a:t>
            </a:r>
            <a:r>
              <a:rPr lang="en-US" altLang="zh-TW" sz="1500" dirty="0" smtClean="0">
                <a:solidFill>
                  <a:srgbClr val="0066FF"/>
                </a:solidFill>
              </a:rPr>
              <a:t>China (direct call </a:t>
            </a:r>
            <a:r>
              <a:rPr lang="en-US" altLang="zh-TW" sz="1500" dirty="0" err="1" smtClean="0">
                <a:solidFill>
                  <a:srgbClr val="0066FF"/>
                </a:solidFill>
              </a:rPr>
              <a:t>Xingang</a:t>
            </a:r>
            <a:r>
              <a:rPr lang="en-US" altLang="zh-TW" sz="1500" dirty="0" smtClean="0">
                <a:solidFill>
                  <a:srgbClr val="0066FF"/>
                </a:solidFill>
              </a:rPr>
              <a:t>, Qingdao, Dalian) to Europe .</a:t>
            </a:r>
            <a:endParaRPr lang="en-US" altLang="zh-TW" sz="1500" dirty="0">
              <a:solidFill>
                <a:srgbClr val="0066FF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500" dirty="0" smtClean="0">
                <a:solidFill>
                  <a:srgbClr val="0066FF"/>
                </a:solidFill>
              </a:rPr>
              <a:t>Direct service call Bremerhaven, Southampton, </a:t>
            </a:r>
            <a:r>
              <a:rPr lang="en-US" altLang="zh-TW" sz="1500" dirty="0" err="1" smtClean="0">
                <a:solidFill>
                  <a:srgbClr val="0066FF"/>
                </a:solidFill>
              </a:rPr>
              <a:t>Zeebrugge</a:t>
            </a:r>
            <a:r>
              <a:rPr lang="en-US" altLang="zh-TW" sz="1500" dirty="0" smtClean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zh-TW" sz="1500" dirty="0" smtClean="0">
                <a:solidFill>
                  <a:srgbClr val="0066FF"/>
                </a:solidFill>
              </a:rPr>
              <a:t>Fleet </a:t>
            </a:r>
            <a:r>
              <a:rPr lang="en-US" altLang="zh-TW" sz="1500" dirty="0">
                <a:solidFill>
                  <a:srgbClr val="0066FF"/>
                </a:solidFill>
              </a:rPr>
              <a:t>deployment: </a:t>
            </a:r>
            <a:r>
              <a:rPr lang="en-US" altLang="zh-TW" sz="1500" dirty="0" smtClean="0">
                <a:solidFill>
                  <a:srgbClr val="0066FF"/>
                </a:solidFill>
              </a:rPr>
              <a:t>1 </a:t>
            </a:r>
            <a:r>
              <a:rPr lang="en-US" altLang="zh-TW" sz="1500" dirty="0">
                <a:solidFill>
                  <a:srgbClr val="0066FF"/>
                </a:solidFill>
              </a:rPr>
              <a:t>x </a:t>
            </a:r>
            <a:r>
              <a:rPr lang="en-US" altLang="zh-TW" sz="1500" dirty="0" smtClean="0">
                <a:solidFill>
                  <a:srgbClr val="0066FF"/>
                </a:solidFill>
              </a:rPr>
              <a:t>13,830 TEU+11X11,040TEU, operated by CMA.</a:t>
            </a:r>
          </a:p>
        </p:txBody>
      </p:sp>
      <p:sp>
        <p:nvSpPr>
          <p:cNvPr id="7272" name="Rectangle 81"/>
          <p:cNvSpPr>
            <a:spLocks noChangeArrowheads="1"/>
          </p:cNvSpPr>
          <p:nvPr/>
        </p:nvSpPr>
        <p:spPr bwMode="auto">
          <a:xfrm>
            <a:off x="0" y="0"/>
            <a:ext cx="5961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500" dirty="0">
                <a:solidFill>
                  <a:srgbClr val="0000CC"/>
                </a:solidFill>
                <a:latin typeface="Arial Black" pitchFamily="34" charset="0"/>
              </a:rPr>
              <a:t>Europe French-Asia </a:t>
            </a:r>
            <a:r>
              <a:rPr lang="en-US" altLang="zh-TW" sz="2500" dirty="0" smtClean="0">
                <a:solidFill>
                  <a:srgbClr val="0000CC"/>
                </a:solidFill>
                <a:latin typeface="Arial Black" pitchFamily="34" charset="0"/>
              </a:rPr>
              <a:t>Line (</a:t>
            </a:r>
            <a:r>
              <a:rPr lang="en-US" altLang="zh-TW" sz="2500" dirty="0">
                <a:solidFill>
                  <a:srgbClr val="0000CC"/>
                </a:solidFill>
                <a:latin typeface="Arial Black" pitchFamily="34" charset="0"/>
              </a:rPr>
              <a:t>FAL3)</a:t>
            </a:r>
            <a:r>
              <a:rPr lang="en-US" altLang="zh-TW" sz="25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" name="Picture 2" descr="http://www.shipmentlink.com/tvs2/images/fa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4" y="980728"/>
            <a:ext cx="4151362" cy="24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28464" y="3580920"/>
            <a:ext cx="2016125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1400">
                <a:solidFill>
                  <a:srgbClr val="0000FF"/>
                </a:solidFill>
                <a:latin typeface="Arial Black" pitchFamily="34" charset="0"/>
              </a:rPr>
              <a:t>T/S Time</a:t>
            </a:r>
          </a:p>
        </p:txBody>
      </p:sp>
    </p:spTree>
    <p:extLst>
      <p:ext uri="{BB962C8B-B14F-4D97-AF65-F5344CB8AC3E}">
        <p14:creationId xmlns:p14="http://schemas.microsoft.com/office/powerpoint/2010/main" xmlns="" val="17225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E9F0149-1D17-417A-971A-AAF5C082BF0C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2291" name="Rectangle 49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zh-TW" sz="2500" dirty="0" smtClean="0">
                <a:solidFill>
                  <a:srgbClr val="0000CC"/>
                </a:solidFill>
                <a:latin typeface="Arial Black" pitchFamily="34" charset="0"/>
              </a:rPr>
              <a:t>T/S Time in FE-EUR W/B</a:t>
            </a:r>
          </a:p>
        </p:txBody>
      </p:sp>
      <p:graphicFrame>
        <p:nvGraphicFramePr>
          <p:cNvPr id="10605" name="Group 3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2966472"/>
              </p:ext>
            </p:extLst>
          </p:nvPr>
        </p:nvGraphicFramePr>
        <p:xfrm>
          <a:off x="416496" y="1124744"/>
          <a:ext cx="8818563" cy="4211099"/>
        </p:xfrm>
        <a:graphic>
          <a:graphicData uri="http://schemas.openxmlformats.org/drawingml/2006/table">
            <a:tbl>
              <a:tblPr/>
              <a:tblGrid>
                <a:gridCol w="747713"/>
                <a:gridCol w="720725"/>
                <a:gridCol w="738187"/>
                <a:gridCol w="731838"/>
                <a:gridCol w="735012"/>
                <a:gridCol w="735013"/>
                <a:gridCol w="735012"/>
                <a:gridCol w="735013"/>
                <a:gridCol w="735012"/>
                <a:gridCol w="735013"/>
                <a:gridCol w="735013"/>
                <a:gridCol w="735012"/>
              </a:tblGrid>
              <a:tr h="2811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W/B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SVC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RDM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HBG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BHV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LHV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ANW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ZEE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FLX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7916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PUS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1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KPQ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491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XGA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DLI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QND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SHG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CEM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2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CES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WED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2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1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NE6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新細明體" pitchFamily="18" charset="-120"/>
                        <a:cs typeface="Tahoma" panose="020B0604030504040204" pitchFamily="34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2603" name="Picture 604" descr="E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88913"/>
            <a:ext cx="2284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10981</TotalTime>
  <Words>2321</Words>
  <Application>Microsoft Office PowerPoint</Application>
  <PresentationFormat>A4 纸张(210x297 毫米)</PresentationFormat>
  <Paragraphs>1161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預設簡報設計</vt:lpstr>
      <vt:lpstr>幻灯片 1</vt:lpstr>
      <vt:lpstr>Routing Network</vt:lpstr>
      <vt:lpstr>Routing Network</vt:lpstr>
      <vt:lpstr>Routing Network</vt:lpstr>
      <vt:lpstr>Routing Network</vt:lpstr>
      <vt:lpstr>Routing Network</vt:lpstr>
      <vt:lpstr>Routing Network</vt:lpstr>
      <vt:lpstr>Routing Network</vt:lpstr>
      <vt:lpstr>T/S Time in FE-EUR W/B</vt:lpstr>
      <vt:lpstr>T/S Time in FE-EUR W/B</vt:lpstr>
      <vt:lpstr>Port Code</vt:lpstr>
      <vt:lpstr>Feeder Connection</vt:lpstr>
      <vt:lpstr>Feeder Connection</vt:lpstr>
      <vt:lpstr>Feeder Connection</vt:lpstr>
      <vt:lpstr>Feeder Connection</vt:lpstr>
      <vt:lpstr>Feeder Connection</vt:lpstr>
    </vt:vector>
  </TitlesOfParts>
  <Company>EVERGREEN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EVERGREEN</dc:creator>
  <cp:lastModifiedBy>DavidXueXM</cp:lastModifiedBy>
  <cp:revision>779</cp:revision>
  <cp:lastPrinted>2014-03-12T10:03:49Z</cp:lastPrinted>
  <dcterms:created xsi:type="dcterms:W3CDTF">2011-09-26T02:48:27Z</dcterms:created>
  <dcterms:modified xsi:type="dcterms:W3CDTF">2014-03-25T11:11:13Z</dcterms:modified>
</cp:coreProperties>
</file>